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2"/>
  </p:notesMasterIdLst>
  <p:sldIdLst>
    <p:sldId id="298" r:id="rId2"/>
    <p:sldId id="301" r:id="rId3"/>
    <p:sldId id="256" r:id="rId4"/>
    <p:sldId id="257" r:id="rId5"/>
    <p:sldId id="277" r:id="rId6"/>
    <p:sldId id="278" r:id="rId7"/>
    <p:sldId id="262" r:id="rId8"/>
    <p:sldId id="279" r:id="rId9"/>
    <p:sldId id="280" r:id="rId10"/>
    <p:sldId id="264" r:id="rId11"/>
    <p:sldId id="281" r:id="rId12"/>
    <p:sldId id="284" r:id="rId13"/>
    <p:sldId id="285" r:id="rId14"/>
    <p:sldId id="302" r:id="rId15"/>
    <p:sldId id="283" r:id="rId16"/>
    <p:sldId id="265" r:id="rId17"/>
    <p:sldId id="282" r:id="rId18"/>
    <p:sldId id="259" r:id="rId19"/>
    <p:sldId id="287" r:id="rId20"/>
    <p:sldId id="274" r:id="rId21"/>
    <p:sldId id="288" r:id="rId22"/>
    <p:sldId id="289" r:id="rId23"/>
    <p:sldId id="290" r:id="rId24"/>
    <p:sldId id="291" r:id="rId25"/>
    <p:sldId id="260" r:id="rId26"/>
    <p:sldId id="303" r:id="rId27"/>
    <p:sldId id="297" r:id="rId28"/>
    <p:sldId id="266" r:id="rId29"/>
    <p:sldId id="304" r:id="rId30"/>
    <p:sldId id="269" r:id="rId31"/>
    <p:sldId id="268" r:id="rId32"/>
    <p:sldId id="292" r:id="rId33"/>
    <p:sldId id="271" r:id="rId34"/>
    <p:sldId id="293" r:id="rId35"/>
    <p:sldId id="275" r:id="rId36"/>
    <p:sldId id="276" r:id="rId37"/>
    <p:sldId id="296" r:id="rId38"/>
    <p:sldId id="294" r:id="rId39"/>
    <p:sldId id="295" r:id="rId40"/>
    <p:sldId id="299" r:id="rId41"/>
    <p:sldId id="305" r:id="rId42"/>
    <p:sldId id="272" r:id="rId43"/>
    <p:sldId id="273" r:id="rId44"/>
    <p:sldId id="306" r:id="rId45"/>
    <p:sldId id="307" r:id="rId46"/>
    <p:sldId id="308" r:id="rId47"/>
    <p:sldId id="309" r:id="rId48"/>
    <p:sldId id="310" r:id="rId49"/>
    <p:sldId id="300" r:id="rId50"/>
    <p:sldId id="286"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990099"/>
    <a:srgbClr val="000000"/>
    <a:srgbClr val="FFFF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75" autoAdjust="0"/>
  </p:normalViewPr>
  <p:slideViewPr>
    <p:cSldViewPr>
      <p:cViewPr varScale="1">
        <p:scale>
          <a:sx n="101" d="100"/>
          <a:sy n="101" d="100"/>
        </p:scale>
        <p:origin x="2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110B5-1482-41B9-B4AD-DC51AE52BC74}" type="datetimeFigureOut">
              <a:rPr lang="en-US" smtClean="0"/>
              <a:t>9/28/2018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6EB11-4BD9-4437-89B1-57735C5A98A0}" type="slidenum">
              <a:rPr lang="en-US" smtClean="0"/>
              <a:t>‹#›</a:t>
            </a:fld>
            <a:endParaRPr lang="en-US"/>
          </a:p>
        </p:txBody>
      </p:sp>
    </p:spTree>
    <p:extLst>
      <p:ext uri="{BB962C8B-B14F-4D97-AF65-F5344CB8AC3E}">
        <p14:creationId xmlns:p14="http://schemas.microsoft.com/office/powerpoint/2010/main" val="108498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6EB11-4BD9-4437-89B1-57735C5A98A0}" type="slidenum">
              <a:rPr lang="en-US" smtClean="0"/>
              <a:t>44</a:t>
            </a:fld>
            <a:endParaRPr lang="en-US"/>
          </a:p>
        </p:txBody>
      </p:sp>
    </p:spTree>
    <p:extLst>
      <p:ext uri="{BB962C8B-B14F-4D97-AF65-F5344CB8AC3E}">
        <p14:creationId xmlns:p14="http://schemas.microsoft.com/office/powerpoint/2010/main" val="1693777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C3D64C3-B11F-433F-A807-2C2C18147980}"/>
              </a:ext>
            </a:extLst>
          </p:cNvPr>
          <p:cNvGrpSpPr>
            <a:grpSpLocks/>
          </p:cNvGrpSpPr>
          <p:nvPr/>
        </p:nvGrpSpPr>
        <p:grpSpPr bwMode="auto">
          <a:xfrm>
            <a:off x="0" y="0"/>
            <a:ext cx="3055938" cy="6862763"/>
            <a:chOff x="0" y="0"/>
            <a:chExt cx="1925" cy="4323"/>
          </a:xfrm>
        </p:grpSpPr>
        <p:sp>
          <p:nvSpPr>
            <p:cNvPr id="5" name="Freeform 3">
              <a:extLst>
                <a:ext uri="{FF2B5EF4-FFF2-40B4-BE49-F238E27FC236}">
                  <a16:creationId xmlns:a16="http://schemas.microsoft.com/office/drawing/2014/main" id="{CD64C7C7-7360-4F37-BE54-009EF6624AC1}"/>
                </a:ext>
              </a:extLst>
            </p:cNvPr>
            <p:cNvSpPr>
              <a:spLocks/>
            </p:cNvSpPr>
            <p:nvPr/>
          </p:nvSpPr>
          <p:spPr bwMode="auto">
            <a:xfrm>
              <a:off x="894" y="139"/>
              <a:ext cx="1031" cy="4184"/>
            </a:xfrm>
            <a:custGeom>
              <a:avLst/>
              <a:gdLst>
                <a:gd name="T0" fmla="*/ 728 w 1031"/>
                <a:gd name="T1" fmla="*/ 0 h 4184"/>
                <a:gd name="T2" fmla="*/ 790 w 1031"/>
                <a:gd name="T3" fmla="*/ 23 h 4184"/>
                <a:gd name="T4" fmla="*/ 830 w 1031"/>
                <a:gd name="T5" fmla="*/ 65 h 4184"/>
                <a:gd name="T6" fmla="*/ 856 w 1031"/>
                <a:gd name="T7" fmla="*/ 170 h 4184"/>
                <a:gd name="T8" fmla="*/ 890 w 1031"/>
                <a:gd name="T9" fmla="*/ 339 h 4184"/>
                <a:gd name="T10" fmla="*/ 962 w 1031"/>
                <a:gd name="T11" fmla="*/ 465 h 4184"/>
                <a:gd name="T12" fmla="*/ 1030 w 1031"/>
                <a:gd name="T13" fmla="*/ 518 h 4184"/>
                <a:gd name="T14" fmla="*/ 1030 w 1031"/>
                <a:gd name="T15" fmla="*/ 644 h 4184"/>
                <a:gd name="T16" fmla="*/ 1030 w 1031"/>
                <a:gd name="T17" fmla="*/ 749 h 4184"/>
                <a:gd name="T18" fmla="*/ 1016 w 1031"/>
                <a:gd name="T19" fmla="*/ 897 h 4184"/>
                <a:gd name="T20" fmla="*/ 1003 w 1031"/>
                <a:gd name="T21" fmla="*/ 1012 h 4184"/>
                <a:gd name="T22" fmla="*/ 976 w 1031"/>
                <a:gd name="T23" fmla="*/ 1055 h 4184"/>
                <a:gd name="T24" fmla="*/ 923 w 1031"/>
                <a:gd name="T25" fmla="*/ 1107 h 4184"/>
                <a:gd name="T26" fmla="*/ 890 w 1031"/>
                <a:gd name="T27" fmla="*/ 1160 h 4184"/>
                <a:gd name="T28" fmla="*/ 809 w 1031"/>
                <a:gd name="T29" fmla="*/ 1191 h 4184"/>
                <a:gd name="T30" fmla="*/ 796 w 1031"/>
                <a:gd name="T31" fmla="*/ 1339 h 4184"/>
                <a:gd name="T32" fmla="*/ 796 w 1031"/>
                <a:gd name="T33" fmla="*/ 1413 h 4184"/>
                <a:gd name="T34" fmla="*/ 796 w 1031"/>
                <a:gd name="T35" fmla="*/ 1549 h 4184"/>
                <a:gd name="T36" fmla="*/ 796 w 1031"/>
                <a:gd name="T37" fmla="*/ 1655 h 4184"/>
                <a:gd name="T38" fmla="*/ 850 w 1031"/>
                <a:gd name="T39" fmla="*/ 1844 h 4184"/>
                <a:gd name="T40" fmla="*/ 863 w 1031"/>
                <a:gd name="T41" fmla="*/ 1939 h 4184"/>
                <a:gd name="T42" fmla="*/ 843 w 1031"/>
                <a:gd name="T43" fmla="*/ 2023 h 4184"/>
                <a:gd name="T44" fmla="*/ 816 w 1031"/>
                <a:gd name="T45" fmla="*/ 2119 h 4184"/>
                <a:gd name="T46" fmla="*/ 796 w 1031"/>
                <a:gd name="T47" fmla="*/ 2245 h 4184"/>
                <a:gd name="T48" fmla="*/ 776 w 1031"/>
                <a:gd name="T49" fmla="*/ 2372 h 4184"/>
                <a:gd name="T50" fmla="*/ 763 w 1031"/>
                <a:gd name="T51" fmla="*/ 2466 h 4184"/>
                <a:gd name="T52" fmla="*/ 663 w 1031"/>
                <a:gd name="T53" fmla="*/ 2519 h 4184"/>
                <a:gd name="T54" fmla="*/ 570 w 1031"/>
                <a:gd name="T55" fmla="*/ 2635 h 4184"/>
                <a:gd name="T56" fmla="*/ 510 w 1031"/>
                <a:gd name="T57" fmla="*/ 2730 h 4184"/>
                <a:gd name="T58" fmla="*/ 497 w 1031"/>
                <a:gd name="T59" fmla="*/ 2835 h 4184"/>
                <a:gd name="T60" fmla="*/ 497 w 1031"/>
                <a:gd name="T61" fmla="*/ 2982 h 4184"/>
                <a:gd name="T62" fmla="*/ 497 w 1031"/>
                <a:gd name="T63" fmla="*/ 3130 h 4184"/>
                <a:gd name="T64" fmla="*/ 516 w 1031"/>
                <a:gd name="T65" fmla="*/ 3193 h 4184"/>
                <a:gd name="T66" fmla="*/ 610 w 1031"/>
                <a:gd name="T67" fmla="*/ 3235 h 4184"/>
                <a:gd name="T68" fmla="*/ 637 w 1031"/>
                <a:gd name="T69" fmla="*/ 3298 h 4184"/>
                <a:gd name="T70" fmla="*/ 637 w 1031"/>
                <a:gd name="T71" fmla="*/ 3424 h 4184"/>
                <a:gd name="T72" fmla="*/ 663 w 1031"/>
                <a:gd name="T73" fmla="*/ 3561 h 4184"/>
                <a:gd name="T74" fmla="*/ 743 w 1031"/>
                <a:gd name="T75" fmla="*/ 3645 h 4184"/>
                <a:gd name="T76" fmla="*/ 750 w 1031"/>
                <a:gd name="T77" fmla="*/ 3719 h 4184"/>
                <a:gd name="T78" fmla="*/ 750 w 1031"/>
                <a:gd name="T79" fmla="*/ 3793 h 4184"/>
                <a:gd name="T80" fmla="*/ 750 w 1031"/>
                <a:gd name="T81" fmla="*/ 3993 h 4184"/>
                <a:gd name="T82" fmla="*/ 750 w 1031"/>
                <a:gd name="T83" fmla="*/ 4056 h 4184"/>
                <a:gd name="T84" fmla="*/ 756 w 1031"/>
                <a:gd name="T85" fmla="*/ 4119 h 4184"/>
                <a:gd name="T86" fmla="*/ 13 w 1031"/>
                <a:gd name="T87" fmla="*/ 4183 h 4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31" h="4184">
                  <a:moveTo>
                    <a:pt x="0" y="0"/>
                  </a:moveTo>
                  <a:lnTo>
                    <a:pt x="728" y="0"/>
                  </a:lnTo>
                  <a:lnTo>
                    <a:pt x="743" y="0"/>
                  </a:lnTo>
                  <a:lnTo>
                    <a:pt x="790" y="23"/>
                  </a:lnTo>
                  <a:lnTo>
                    <a:pt x="809" y="54"/>
                  </a:lnTo>
                  <a:lnTo>
                    <a:pt x="830" y="65"/>
                  </a:lnTo>
                  <a:lnTo>
                    <a:pt x="843" y="128"/>
                  </a:lnTo>
                  <a:lnTo>
                    <a:pt x="856" y="170"/>
                  </a:lnTo>
                  <a:lnTo>
                    <a:pt x="876" y="254"/>
                  </a:lnTo>
                  <a:lnTo>
                    <a:pt x="890" y="339"/>
                  </a:lnTo>
                  <a:lnTo>
                    <a:pt x="909" y="423"/>
                  </a:lnTo>
                  <a:lnTo>
                    <a:pt x="962" y="465"/>
                  </a:lnTo>
                  <a:lnTo>
                    <a:pt x="1016" y="486"/>
                  </a:lnTo>
                  <a:lnTo>
                    <a:pt x="1030" y="518"/>
                  </a:lnTo>
                  <a:lnTo>
                    <a:pt x="1030" y="581"/>
                  </a:lnTo>
                  <a:lnTo>
                    <a:pt x="1030" y="644"/>
                  </a:lnTo>
                  <a:lnTo>
                    <a:pt x="1030" y="707"/>
                  </a:lnTo>
                  <a:lnTo>
                    <a:pt x="1030" y="749"/>
                  </a:lnTo>
                  <a:lnTo>
                    <a:pt x="1023" y="833"/>
                  </a:lnTo>
                  <a:lnTo>
                    <a:pt x="1016" y="897"/>
                  </a:lnTo>
                  <a:lnTo>
                    <a:pt x="1009" y="981"/>
                  </a:lnTo>
                  <a:lnTo>
                    <a:pt x="1003" y="1012"/>
                  </a:lnTo>
                  <a:lnTo>
                    <a:pt x="990" y="1034"/>
                  </a:lnTo>
                  <a:lnTo>
                    <a:pt x="976" y="1055"/>
                  </a:lnTo>
                  <a:lnTo>
                    <a:pt x="962" y="1086"/>
                  </a:lnTo>
                  <a:lnTo>
                    <a:pt x="923" y="1107"/>
                  </a:lnTo>
                  <a:lnTo>
                    <a:pt x="903" y="1128"/>
                  </a:lnTo>
                  <a:lnTo>
                    <a:pt x="890" y="1160"/>
                  </a:lnTo>
                  <a:lnTo>
                    <a:pt x="850" y="1170"/>
                  </a:lnTo>
                  <a:lnTo>
                    <a:pt x="809" y="1191"/>
                  </a:lnTo>
                  <a:lnTo>
                    <a:pt x="803" y="1255"/>
                  </a:lnTo>
                  <a:lnTo>
                    <a:pt x="796" y="1339"/>
                  </a:lnTo>
                  <a:lnTo>
                    <a:pt x="796" y="1370"/>
                  </a:lnTo>
                  <a:lnTo>
                    <a:pt x="796" y="1413"/>
                  </a:lnTo>
                  <a:lnTo>
                    <a:pt x="796" y="1518"/>
                  </a:lnTo>
                  <a:lnTo>
                    <a:pt x="796" y="1549"/>
                  </a:lnTo>
                  <a:lnTo>
                    <a:pt x="796" y="1613"/>
                  </a:lnTo>
                  <a:lnTo>
                    <a:pt x="796" y="1655"/>
                  </a:lnTo>
                  <a:lnTo>
                    <a:pt x="809" y="1760"/>
                  </a:lnTo>
                  <a:lnTo>
                    <a:pt x="850" y="1844"/>
                  </a:lnTo>
                  <a:lnTo>
                    <a:pt x="863" y="1876"/>
                  </a:lnTo>
                  <a:lnTo>
                    <a:pt x="863" y="1939"/>
                  </a:lnTo>
                  <a:lnTo>
                    <a:pt x="856" y="1981"/>
                  </a:lnTo>
                  <a:lnTo>
                    <a:pt x="843" y="2023"/>
                  </a:lnTo>
                  <a:lnTo>
                    <a:pt x="830" y="2086"/>
                  </a:lnTo>
                  <a:lnTo>
                    <a:pt x="816" y="2119"/>
                  </a:lnTo>
                  <a:lnTo>
                    <a:pt x="803" y="2150"/>
                  </a:lnTo>
                  <a:lnTo>
                    <a:pt x="796" y="2245"/>
                  </a:lnTo>
                  <a:lnTo>
                    <a:pt x="783" y="2308"/>
                  </a:lnTo>
                  <a:lnTo>
                    <a:pt x="776" y="2372"/>
                  </a:lnTo>
                  <a:lnTo>
                    <a:pt x="769" y="2435"/>
                  </a:lnTo>
                  <a:lnTo>
                    <a:pt x="763" y="2466"/>
                  </a:lnTo>
                  <a:lnTo>
                    <a:pt x="716" y="2498"/>
                  </a:lnTo>
                  <a:lnTo>
                    <a:pt x="663" y="2519"/>
                  </a:lnTo>
                  <a:lnTo>
                    <a:pt x="637" y="2551"/>
                  </a:lnTo>
                  <a:lnTo>
                    <a:pt x="570" y="2635"/>
                  </a:lnTo>
                  <a:lnTo>
                    <a:pt x="516" y="2698"/>
                  </a:lnTo>
                  <a:lnTo>
                    <a:pt x="510" y="2730"/>
                  </a:lnTo>
                  <a:lnTo>
                    <a:pt x="497" y="2772"/>
                  </a:lnTo>
                  <a:lnTo>
                    <a:pt x="497" y="2835"/>
                  </a:lnTo>
                  <a:lnTo>
                    <a:pt x="497" y="2919"/>
                  </a:lnTo>
                  <a:lnTo>
                    <a:pt x="497" y="2982"/>
                  </a:lnTo>
                  <a:lnTo>
                    <a:pt x="497" y="3066"/>
                  </a:lnTo>
                  <a:lnTo>
                    <a:pt x="497" y="3130"/>
                  </a:lnTo>
                  <a:lnTo>
                    <a:pt x="497" y="3161"/>
                  </a:lnTo>
                  <a:lnTo>
                    <a:pt x="516" y="3193"/>
                  </a:lnTo>
                  <a:lnTo>
                    <a:pt x="543" y="3214"/>
                  </a:lnTo>
                  <a:lnTo>
                    <a:pt x="610" y="3235"/>
                  </a:lnTo>
                  <a:lnTo>
                    <a:pt x="630" y="3266"/>
                  </a:lnTo>
                  <a:lnTo>
                    <a:pt x="637" y="3298"/>
                  </a:lnTo>
                  <a:lnTo>
                    <a:pt x="637" y="3340"/>
                  </a:lnTo>
                  <a:lnTo>
                    <a:pt x="637" y="3424"/>
                  </a:lnTo>
                  <a:lnTo>
                    <a:pt x="637" y="3456"/>
                  </a:lnTo>
                  <a:lnTo>
                    <a:pt x="663" y="3561"/>
                  </a:lnTo>
                  <a:lnTo>
                    <a:pt x="703" y="3582"/>
                  </a:lnTo>
                  <a:lnTo>
                    <a:pt x="743" y="3645"/>
                  </a:lnTo>
                  <a:lnTo>
                    <a:pt x="743" y="3677"/>
                  </a:lnTo>
                  <a:lnTo>
                    <a:pt x="750" y="3719"/>
                  </a:lnTo>
                  <a:lnTo>
                    <a:pt x="750" y="3761"/>
                  </a:lnTo>
                  <a:lnTo>
                    <a:pt x="750" y="3793"/>
                  </a:lnTo>
                  <a:lnTo>
                    <a:pt x="750" y="3877"/>
                  </a:lnTo>
                  <a:lnTo>
                    <a:pt x="750" y="3993"/>
                  </a:lnTo>
                  <a:lnTo>
                    <a:pt x="750" y="4024"/>
                  </a:lnTo>
                  <a:lnTo>
                    <a:pt x="750" y="4056"/>
                  </a:lnTo>
                  <a:lnTo>
                    <a:pt x="756" y="4088"/>
                  </a:lnTo>
                  <a:lnTo>
                    <a:pt x="756" y="4119"/>
                  </a:lnTo>
                  <a:lnTo>
                    <a:pt x="772" y="4183"/>
                  </a:lnTo>
                  <a:lnTo>
                    <a:pt x="13" y="4183"/>
                  </a:lnTo>
                  <a:lnTo>
                    <a:pt x="0" y="0"/>
                  </a:lnTo>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nvGrpSpPr>
            <p:cNvPr id="6" name="Group 4">
              <a:extLst>
                <a:ext uri="{FF2B5EF4-FFF2-40B4-BE49-F238E27FC236}">
                  <a16:creationId xmlns:a16="http://schemas.microsoft.com/office/drawing/2014/main" id="{FF820D92-8258-4887-9EC3-3DAF5AA040A7}"/>
                </a:ext>
              </a:extLst>
            </p:cNvPr>
            <p:cNvGrpSpPr>
              <a:grpSpLocks/>
            </p:cNvGrpSpPr>
            <p:nvPr/>
          </p:nvGrpSpPr>
          <p:grpSpPr bwMode="auto">
            <a:xfrm>
              <a:off x="0" y="0"/>
              <a:ext cx="1846" cy="4323"/>
              <a:chOff x="0" y="0"/>
              <a:chExt cx="1846" cy="4323"/>
            </a:xfrm>
          </p:grpSpPr>
          <p:sp>
            <p:nvSpPr>
              <p:cNvPr id="7" name="Freeform 5">
                <a:extLst>
                  <a:ext uri="{FF2B5EF4-FFF2-40B4-BE49-F238E27FC236}">
                    <a16:creationId xmlns:a16="http://schemas.microsoft.com/office/drawing/2014/main" id="{F28BC1ED-8865-493D-B89C-D6D3F83DC111}"/>
                  </a:ext>
                </a:extLst>
              </p:cNvPr>
              <p:cNvSpPr>
                <a:spLocks/>
              </p:cNvSpPr>
              <p:nvPr/>
            </p:nvSpPr>
            <p:spPr bwMode="auto">
              <a:xfrm>
                <a:off x="0" y="0"/>
                <a:ext cx="1826" cy="4320"/>
              </a:xfrm>
              <a:custGeom>
                <a:avLst/>
                <a:gdLst>
                  <a:gd name="T0" fmla="*/ 1527 w 1826"/>
                  <a:gd name="T1" fmla="*/ 0 h 4320"/>
                  <a:gd name="T2" fmla="*/ 1588 w 1826"/>
                  <a:gd name="T3" fmla="*/ 23 h 4320"/>
                  <a:gd name="T4" fmla="*/ 1627 w 1826"/>
                  <a:gd name="T5" fmla="*/ 65 h 4320"/>
                  <a:gd name="T6" fmla="*/ 1653 w 1826"/>
                  <a:gd name="T7" fmla="*/ 170 h 4320"/>
                  <a:gd name="T8" fmla="*/ 1687 w 1826"/>
                  <a:gd name="T9" fmla="*/ 339 h 4320"/>
                  <a:gd name="T10" fmla="*/ 1758 w 1826"/>
                  <a:gd name="T11" fmla="*/ 465 h 4320"/>
                  <a:gd name="T12" fmla="*/ 1825 w 1826"/>
                  <a:gd name="T13" fmla="*/ 518 h 4320"/>
                  <a:gd name="T14" fmla="*/ 1825 w 1826"/>
                  <a:gd name="T15" fmla="*/ 644 h 4320"/>
                  <a:gd name="T16" fmla="*/ 1825 w 1826"/>
                  <a:gd name="T17" fmla="*/ 749 h 4320"/>
                  <a:gd name="T18" fmla="*/ 1811 w 1826"/>
                  <a:gd name="T19" fmla="*/ 897 h 4320"/>
                  <a:gd name="T20" fmla="*/ 1798 w 1826"/>
                  <a:gd name="T21" fmla="*/ 1012 h 4320"/>
                  <a:gd name="T22" fmla="*/ 1771 w 1826"/>
                  <a:gd name="T23" fmla="*/ 1055 h 4320"/>
                  <a:gd name="T24" fmla="*/ 1719 w 1826"/>
                  <a:gd name="T25" fmla="*/ 1107 h 4320"/>
                  <a:gd name="T26" fmla="*/ 1687 w 1826"/>
                  <a:gd name="T27" fmla="*/ 1160 h 4320"/>
                  <a:gd name="T28" fmla="*/ 1607 w 1826"/>
                  <a:gd name="T29" fmla="*/ 1191 h 4320"/>
                  <a:gd name="T30" fmla="*/ 1594 w 1826"/>
                  <a:gd name="T31" fmla="*/ 1339 h 4320"/>
                  <a:gd name="T32" fmla="*/ 1594 w 1826"/>
                  <a:gd name="T33" fmla="*/ 1413 h 4320"/>
                  <a:gd name="T34" fmla="*/ 1594 w 1826"/>
                  <a:gd name="T35" fmla="*/ 1549 h 4320"/>
                  <a:gd name="T36" fmla="*/ 1594 w 1826"/>
                  <a:gd name="T37" fmla="*/ 1655 h 4320"/>
                  <a:gd name="T38" fmla="*/ 1647 w 1826"/>
                  <a:gd name="T39" fmla="*/ 1844 h 4320"/>
                  <a:gd name="T40" fmla="*/ 1660 w 1826"/>
                  <a:gd name="T41" fmla="*/ 1939 h 4320"/>
                  <a:gd name="T42" fmla="*/ 1640 w 1826"/>
                  <a:gd name="T43" fmla="*/ 2023 h 4320"/>
                  <a:gd name="T44" fmla="*/ 1614 w 1826"/>
                  <a:gd name="T45" fmla="*/ 2118 h 4320"/>
                  <a:gd name="T46" fmla="*/ 1594 w 1826"/>
                  <a:gd name="T47" fmla="*/ 2244 h 4320"/>
                  <a:gd name="T48" fmla="*/ 1575 w 1826"/>
                  <a:gd name="T49" fmla="*/ 2371 h 4320"/>
                  <a:gd name="T50" fmla="*/ 1562 w 1826"/>
                  <a:gd name="T51" fmla="*/ 2465 h 4320"/>
                  <a:gd name="T52" fmla="*/ 1463 w 1826"/>
                  <a:gd name="T53" fmla="*/ 2518 h 4320"/>
                  <a:gd name="T54" fmla="*/ 1371 w 1826"/>
                  <a:gd name="T55" fmla="*/ 2634 h 4320"/>
                  <a:gd name="T56" fmla="*/ 1312 w 1826"/>
                  <a:gd name="T57" fmla="*/ 2729 h 4320"/>
                  <a:gd name="T58" fmla="*/ 1299 w 1826"/>
                  <a:gd name="T59" fmla="*/ 2834 h 4320"/>
                  <a:gd name="T60" fmla="*/ 1299 w 1826"/>
                  <a:gd name="T61" fmla="*/ 2981 h 4320"/>
                  <a:gd name="T62" fmla="*/ 1299 w 1826"/>
                  <a:gd name="T63" fmla="*/ 3129 h 4320"/>
                  <a:gd name="T64" fmla="*/ 1318 w 1826"/>
                  <a:gd name="T65" fmla="*/ 3192 h 4320"/>
                  <a:gd name="T66" fmla="*/ 1411 w 1826"/>
                  <a:gd name="T67" fmla="*/ 3234 h 4320"/>
                  <a:gd name="T68" fmla="*/ 1437 w 1826"/>
                  <a:gd name="T69" fmla="*/ 3297 h 4320"/>
                  <a:gd name="T70" fmla="*/ 1437 w 1826"/>
                  <a:gd name="T71" fmla="*/ 3423 h 4320"/>
                  <a:gd name="T72" fmla="*/ 1463 w 1826"/>
                  <a:gd name="T73" fmla="*/ 3560 h 4320"/>
                  <a:gd name="T74" fmla="*/ 1542 w 1826"/>
                  <a:gd name="T75" fmla="*/ 3644 h 4320"/>
                  <a:gd name="T76" fmla="*/ 1549 w 1826"/>
                  <a:gd name="T77" fmla="*/ 3718 h 4320"/>
                  <a:gd name="T78" fmla="*/ 1549 w 1826"/>
                  <a:gd name="T79" fmla="*/ 3792 h 4320"/>
                  <a:gd name="T80" fmla="*/ 1549 w 1826"/>
                  <a:gd name="T81" fmla="*/ 3992 h 4320"/>
                  <a:gd name="T82" fmla="*/ 1549 w 1826"/>
                  <a:gd name="T83" fmla="*/ 4055 h 4320"/>
                  <a:gd name="T84" fmla="*/ 1555 w 1826"/>
                  <a:gd name="T85" fmla="*/ 4118 h 4320"/>
                  <a:gd name="T86" fmla="*/ 1562 w 1826"/>
                  <a:gd name="T87" fmla="*/ 4181 h 4320"/>
                  <a:gd name="T88" fmla="*/ 1542 w 1826"/>
                  <a:gd name="T89" fmla="*/ 4297 h 4320"/>
                  <a:gd name="T90" fmla="*/ 0 w 1826"/>
                  <a:gd name="T91" fmla="*/ 4318 h 4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26" h="4320">
                    <a:moveTo>
                      <a:pt x="0" y="0"/>
                    </a:moveTo>
                    <a:lnTo>
                      <a:pt x="1527" y="0"/>
                    </a:lnTo>
                    <a:lnTo>
                      <a:pt x="1542" y="0"/>
                    </a:lnTo>
                    <a:lnTo>
                      <a:pt x="1588" y="23"/>
                    </a:lnTo>
                    <a:lnTo>
                      <a:pt x="1607" y="54"/>
                    </a:lnTo>
                    <a:lnTo>
                      <a:pt x="1627" y="65"/>
                    </a:lnTo>
                    <a:lnTo>
                      <a:pt x="1640" y="128"/>
                    </a:lnTo>
                    <a:lnTo>
                      <a:pt x="1653" y="170"/>
                    </a:lnTo>
                    <a:lnTo>
                      <a:pt x="1673" y="254"/>
                    </a:lnTo>
                    <a:lnTo>
                      <a:pt x="1687" y="339"/>
                    </a:lnTo>
                    <a:lnTo>
                      <a:pt x="1706" y="423"/>
                    </a:lnTo>
                    <a:lnTo>
                      <a:pt x="1758" y="465"/>
                    </a:lnTo>
                    <a:lnTo>
                      <a:pt x="1811" y="486"/>
                    </a:lnTo>
                    <a:lnTo>
                      <a:pt x="1825" y="518"/>
                    </a:lnTo>
                    <a:lnTo>
                      <a:pt x="1825" y="581"/>
                    </a:lnTo>
                    <a:lnTo>
                      <a:pt x="1825" y="644"/>
                    </a:lnTo>
                    <a:lnTo>
                      <a:pt x="1825" y="707"/>
                    </a:lnTo>
                    <a:lnTo>
                      <a:pt x="1825" y="749"/>
                    </a:lnTo>
                    <a:lnTo>
                      <a:pt x="1818" y="833"/>
                    </a:lnTo>
                    <a:lnTo>
                      <a:pt x="1811" y="897"/>
                    </a:lnTo>
                    <a:lnTo>
                      <a:pt x="1805" y="981"/>
                    </a:lnTo>
                    <a:lnTo>
                      <a:pt x="1798" y="1012"/>
                    </a:lnTo>
                    <a:lnTo>
                      <a:pt x="1785" y="1034"/>
                    </a:lnTo>
                    <a:lnTo>
                      <a:pt x="1771" y="1055"/>
                    </a:lnTo>
                    <a:lnTo>
                      <a:pt x="1758" y="1086"/>
                    </a:lnTo>
                    <a:lnTo>
                      <a:pt x="1719" y="1107"/>
                    </a:lnTo>
                    <a:lnTo>
                      <a:pt x="1700" y="1128"/>
                    </a:lnTo>
                    <a:lnTo>
                      <a:pt x="1687" y="1160"/>
                    </a:lnTo>
                    <a:lnTo>
                      <a:pt x="1647" y="1170"/>
                    </a:lnTo>
                    <a:lnTo>
                      <a:pt x="1607" y="1191"/>
                    </a:lnTo>
                    <a:lnTo>
                      <a:pt x="1601" y="1255"/>
                    </a:lnTo>
                    <a:lnTo>
                      <a:pt x="1594" y="1339"/>
                    </a:lnTo>
                    <a:lnTo>
                      <a:pt x="1594" y="1370"/>
                    </a:lnTo>
                    <a:lnTo>
                      <a:pt x="1594" y="1413"/>
                    </a:lnTo>
                    <a:lnTo>
                      <a:pt x="1594" y="1518"/>
                    </a:lnTo>
                    <a:lnTo>
                      <a:pt x="1594" y="1549"/>
                    </a:lnTo>
                    <a:lnTo>
                      <a:pt x="1594" y="1613"/>
                    </a:lnTo>
                    <a:lnTo>
                      <a:pt x="1594" y="1655"/>
                    </a:lnTo>
                    <a:lnTo>
                      <a:pt x="1607" y="1760"/>
                    </a:lnTo>
                    <a:lnTo>
                      <a:pt x="1647" y="1844"/>
                    </a:lnTo>
                    <a:lnTo>
                      <a:pt x="1660" y="1876"/>
                    </a:lnTo>
                    <a:lnTo>
                      <a:pt x="1660" y="1939"/>
                    </a:lnTo>
                    <a:lnTo>
                      <a:pt x="1653" y="1981"/>
                    </a:lnTo>
                    <a:lnTo>
                      <a:pt x="1640" y="2023"/>
                    </a:lnTo>
                    <a:lnTo>
                      <a:pt x="1627" y="2086"/>
                    </a:lnTo>
                    <a:lnTo>
                      <a:pt x="1614" y="2118"/>
                    </a:lnTo>
                    <a:lnTo>
                      <a:pt x="1601" y="2149"/>
                    </a:lnTo>
                    <a:lnTo>
                      <a:pt x="1594" y="2244"/>
                    </a:lnTo>
                    <a:lnTo>
                      <a:pt x="1581" y="2307"/>
                    </a:lnTo>
                    <a:lnTo>
                      <a:pt x="1575" y="2371"/>
                    </a:lnTo>
                    <a:lnTo>
                      <a:pt x="1568" y="2434"/>
                    </a:lnTo>
                    <a:lnTo>
                      <a:pt x="1562" y="2465"/>
                    </a:lnTo>
                    <a:lnTo>
                      <a:pt x="1515" y="2497"/>
                    </a:lnTo>
                    <a:lnTo>
                      <a:pt x="1463" y="2518"/>
                    </a:lnTo>
                    <a:lnTo>
                      <a:pt x="1437" y="2550"/>
                    </a:lnTo>
                    <a:lnTo>
                      <a:pt x="1371" y="2634"/>
                    </a:lnTo>
                    <a:lnTo>
                      <a:pt x="1318" y="2697"/>
                    </a:lnTo>
                    <a:lnTo>
                      <a:pt x="1312" y="2729"/>
                    </a:lnTo>
                    <a:lnTo>
                      <a:pt x="1299" y="2771"/>
                    </a:lnTo>
                    <a:lnTo>
                      <a:pt x="1299" y="2834"/>
                    </a:lnTo>
                    <a:lnTo>
                      <a:pt x="1299" y="2918"/>
                    </a:lnTo>
                    <a:lnTo>
                      <a:pt x="1299" y="2981"/>
                    </a:lnTo>
                    <a:lnTo>
                      <a:pt x="1299" y="3065"/>
                    </a:lnTo>
                    <a:lnTo>
                      <a:pt x="1299" y="3129"/>
                    </a:lnTo>
                    <a:lnTo>
                      <a:pt x="1299" y="3160"/>
                    </a:lnTo>
                    <a:lnTo>
                      <a:pt x="1318" y="3192"/>
                    </a:lnTo>
                    <a:lnTo>
                      <a:pt x="1344" y="3213"/>
                    </a:lnTo>
                    <a:lnTo>
                      <a:pt x="1411" y="3234"/>
                    </a:lnTo>
                    <a:lnTo>
                      <a:pt x="1430" y="3265"/>
                    </a:lnTo>
                    <a:lnTo>
                      <a:pt x="1437" y="3297"/>
                    </a:lnTo>
                    <a:lnTo>
                      <a:pt x="1437" y="3339"/>
                    </a:lnTo>
                    <a:lnTo>
                      <a:pt x="1437" y="3423"/>
                    </a:lnTo>
                    <a:lnTo>
                      <a:pt x="1437" y="3455"/>
                    </a:lnTo>
                    <a:lnTo>
                      <a:pt x="1463" y="3560"/>
                    </a:lnTo>
                    <a:lnTo>
                      <a:pt x="1502" y="3581"/>
                    </a:lnTo>
                    <a:lnTo>
                      <a:pt x="1542" y="3644"/>
                    </a:lnTo>
                    <a:lnTo>
                      <a:pt x="1542" y="3676"/>
                    </a:lnTo>
                    <a:lnTo>
                      <a:pt x="1549" y="3718"/>
                    </a:lnTo>
                    <a:lnTo>
                      <a:pt x="1549" y="3760"/>
                    </a:lnTo>
                    <a:lnTo>
                      <a:pt x="1549" y="3792"/>
                    </a:lnTo>
                    <a:lnTo>
                      <a:pt x="1549" y="3876"/>
                    </a:lnTo>
                    <a:lnTo>
                      <a:pt x="1549" y="3992"/>
                    </a:lnTo>
                    <a:lnTo>
                      <a:pt x="1549" y="4023"/>
                    </a:lnTo>
                    <a:lnTo>
                      <a:pt x="1549" y="4055"/>
                    </a:lnTo>
                    <a:lnTo>
                      <a:pt x="1555" y="4087"/>
                    </a:lnTo>
                    <a:lnTo>
                      <a:pt x="1555" y="4118"/>
                    </a:lnTo>
                    <a:lnTo>
                      <a:pt x="1562" y="4150"/>
                    </a:lnTo>
                    <a:lnTo>
                      <a:pt x="1562" y="4181"/>
                    </a:lnTo>
                    <a:lnTo>
                      <a:pt x="1549" y="4266"/>
                    </a:lnTo>
                    <a:lnTo>
                      <a:pt x="1542" y="4297"/>
                    </a:lnTo>
                    <a:lnTo>
                      <a:pt x="1529" y="4319"/>
                    </a:lnTo>
                    <a:lnTo>
                      <a:pt x="0" y="4318"/>
                    </a:lnTo>
                    <a:lnTo>
                      <a:pt x="0" y="0"/>
                    </a:lnTo>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8" name="Freeform 6">
                <a:extLst>
                  <a:ext uri="{FF2B5EF4-FFF2-40B4-BE49-F238E27FC236}">
                    <a16:creationId xmlns:a16="http://schemas.microsoft.com/office/drawing/2014/main" id="{E6D66700-55F5-4215-8FBB-BE24E979120B}"/>
                  </a:ext>
                </a:extLst>
              </p:cNvPr>
              <p:cNvSpPr>
                <a:spLocks/>
              </p:cNvSpPr>
              <p:nvPr/>
            </p:nvSpPr>
            <p:spPr bwMode="auto">
              <a:xfrm>
                <a:off x="1477" y="478"/>
                <a:ext cx="369" cy="1338"/>
              </a:xfrm>
              <a:custGeom>
                <a:avLst/>
                <a:gdLst>
                  <a:gd name="T0" fmla="*/ 306 w 369"/>
                  <a:gd name="T1" fmla="*/ 72 h 1338"/>
                  <a:gd name="T2" fmla="*/ 299 w 369"/>
                  <a:gd name="T3" fmla="*/ 135 h 1338"/>
                  <a:gd name="T4" fmla="*/ 299 w 369"/>
                  <a:gd name="T5" fmla="*/ 199 h 1338"/>
                  <a:gd name="T6" fmla="*/ 285 w 369"/>
                  <a:gd name="T7" fmla="*/ 262 h 1338"/>
                  <a:gd name="T8" fmla="*/ 285 w 369"/>
                  <a:gd name="T9" fmla="*/ 325 h 1338"/>
                  <a:gd name="T10" fmla="*/ 279 w 369"/>
                  <a:gd name="T11" fmla="*/ 378 h 1338"/>
                  <a:gd name="T12" fmla="*/ 266 w 369"/>
                  <a:gd name="T13" fmla="*/ 441 h 1338"/>
                  <a:gd name="T14" fmla="*/ 219 w 369"/>
                  <a:gd name="T15" fmla="*/ 462 h 1338"/>
                  <a:gd name="T16" fmla="*/ 179 w 369"/>
                  <a:gd name="T17" fmla="*/ 462 h 1338"/>
                  <a:gd name="T18" fmla="*/ 139 w 369"/>
                  <a:gd name="T19" fmla="*/ 525 h 1338"/>
                  <a:gd name="T20" fmla="*/ 99 w 369"/>
                  <a:gd name="T21" fmla="*/ 535 h 1338"/>
                  <a:gd name="T22" fmla="*/ 60 w 369"/>
                  <a:gd name="T23" fmla="*/ 578 h 1338"/>
                  <a:gd name="T24" fmla="*/ 39 w 369"/>
                  <a:gd name="T25" fmla="*/ 641 h 1338"/>
                  <a:gd name="T26" fmla="*/ 53 w 369"/>
                  <a:gd name="T27" fmla="*/ 703 h 1338"/>
                  <a:gd name="T28" fmla="*/ 26 w 369"/>
                  <a:gd name="T29" fmla="*/ 756 h 1338"/>
                  <a:gd name="T30" fmla="*/ 0 w 369"/>
                  <a:gd name="T31" fmla="*/ 840 h 1338"/>
                  <a:gd name="T32" fmla="*/ 39 w 369"/>
                  <a:gd name="T33" fmla="*/ 882 h 1338"/>
                  <a:gd name="T34" fmla="*/ 53 w 369"/>
                  <a:gd name="T35" fmla="*/ 935 h 1338"/>
                  <a:gd name="T36" fmla="*/ 39 w 369"/>
                  <a:gd name="T37" fmla="*/ 1008 h 1338"/>
                  <a:gd name="T38" fmla="*/ 26 w 369"/>
                  <a:gd name="T39" fmla="*/ 1071 h 1338"/>
                  <a:gd name="T40" fmla="*/ 26 w 369"/>
                  <a:gd name="T41" fmla="*/ 1135 h 1338"/>
                  <a:gd name="T42" fmla="*/ 73 w 369"/>
                  <a:gd name="T43" fmla="*/ 1187 h 1338"/>
                  <a:gd name="T44" fmla="*/ 86 w 369"/>
                  <a:gd name="T45" fmla="*/ 1250 h 1338"/>
                  <a:gd name="T46" fmla="*/ 126 w 369"/>
                  <a:gd name="T47" fmla="*/ 1282 h 1338"/>
                  <a:gd name="T48" fmla="*/ 151 w 369"/>
                  <a:gd name="T49" fmla="*/ 1310 h 1338"/>
                  <a:gd name="T50" fmla="*/ 134 w 369"/>
                  <a:gd name="T51" fmla="*/ 1226 h 1338"/>
                  <a:gd name="T52" fmla="*/ 130 w 369"/>
                  <a:gd name="T53" fmla="*/ 1127 h 1338"/>
                  <a:gd name="T54" fmla="*/ 127 w 369"/>
                  <a:gd name="T55" fmla="*/ 995 h 1338"/>
                  <a:gd name="T56" fmla="*/ 134 w 369"/>
                  <a:gd name="T57" fmla="*/ 821 h 1338"/>
                  <a:gd name="T58" fmla="*/ 142 w 369"/>
                  <a:gd name="T59" fmla="*/ 734 h 1338"/>
                  <a:gd name="T60" fmla="*/ 185 w 369"/>
                  <a:gd name="T61" fmla="*/ 698 h 1338"/>
                  <a:gd name="T62" fmla="*/ 242 w 369"/>
                  <a:gd name="T63" fmla="*/ 651 h 1338"/>
                  <a:gd name="T64" fmla="*/ 290 w 369"/>
                  <a:gd name="T65" fmla="*/ 618 h 1338"/>
                  <a:gd name="T66" fmla="*/ 340 w 369"/>
                  <a:gd name="T67" fmla="*/ 537 h 1338"/>
                  <a:gd name="T68" fmla="*/ 352 w 369"/>
                  <a:gd name="T69" fmla="*/ 429 h 1338"/>
                  <a:gd name="T70" fmla="*/ 364 w 369"/>
                  <a:gd name="T71" fmla="*/ 297 h 1338"/>
                  <a:gd name="T72" fmla="*/ 364 w 369"/>
                  <a:gd name="T73" fmla="*/ 225 h 1338"/>
                  <a:gd name="T74" fmla="*/ 368 w 369"/>
                  <a:gd name="T75" fmla="*/ 123 h 1338"/>
                  <a:gd name="T76" fmla="*/ 338 w 369"/>
                  <a:gd name="T77" fmla="*/ 51 h 1338"/>
                  <a:gd name="T78" fmla="*/ 326 w 369"/>
                  <a:gd name="T79" fmla="*/ 0 h 13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9" h="1338">
                    <a:moveTo>
                      <a:pt x="361" y="57"/>
                    </a:moveTo>
                    <a:lnTo>
                      <a:pt x="306" y="72"/>
                    </a:lnTo>
                    <a:lnTo>
                      <a:pt x="306" y="104"/>
                    </a:lnTo>
                    <a:lnTo>
                      <a:pt x="299" y="135"/>
                    </a:lnTo>
                    <a:lnTo>
                      <a:pt x="299" y="167"/>
                    </a:lnTo>
                    <a:lnTo>
                      <a:pt x="299" y="199"/>
                    </a:lnTo>
                    <a:lnTo>
                      <a:pt x="292" y="230"/>
                    </a:lnTo>
                    <a:lnTo>
                      <a:pt x="285" y="262"/>
                    </a:lnTo>
                    <a:lnTo>
                      <a:pt x="285" y="293"/>
                    </a:lnTo>
                    <a:lnTo>
                      <a:pt x="285" y="325"/>
                    </a:lnTo>
                    <a:lnTo>
                      <a:pt x="285" y="356"/>
                    </a:lnTo>
                    <a:lnTo>
                      <a:pt x="279" y="378"/>
                    </a:lnTo>
                    <a:lnTo>
                      <a:pt x="272" y="409"/>
                    </a:lnTo>
                    <a:lnTo>
                      <a:pt x="266" y="441"/>
                    </a:lnTo>
                    <a:lnTo>
                      <a:pt x="239" y="462"/>
                    </a:lnTo>
                    <a:lnTo>
                      <a:pt x="219" y="462"/>
                    </a:lnTo>
                    <a:lnTo>
                      <a:pt x="199" y="462"/>
                    </a:lnTo>
                    <a:lnTo>
                      <a:pt x="179" y="462"/>
                    </a:lnTo>
                    <a:lnTo>
                      <a:pt x="159" y="504"/>
                    </a:lnTo>
                    <a:lnTo>
                      <a:pt x="139" y="525"/>
                    </a:lnTo>
                    <a:lnTo>
                      <a:pt x="119" y="525"/>
                    </a:lnTo>
                    <a:lnTo>
                      <a:pt x="99" y="535"/>
                    </a:lnTo>
                    <a:lnTo>
                      <a:pt x="79" y="557"/>
                    </a:lnTo>
                    <a:lnTo>
                      <a:pt x="60" y="578"/>
                    </a:lnTo>
                    <a:lnTo>
                      <a:pt x="46" y="609"/>
                    </a:lnTo>
                    <a:lnTo>
                      <a:pt x="39" y="641"/>
                    </a:lnTo>
                    <a:lnTo>
                      <a:pt x="39" y="671"/>
                    </a:lnTo>
                    <a:lnTo>
                      <a:pt x="53" y="703"/>
                    </a:lnTo>
                    <a:lnTo>
                      <a:pt x="39" y="734"/>
                    </a:lnTo>
                    <a:lnTo>
                      <a:pt x="26" y="756"/>
                    </a:lnTo>
                    <a:lnTo>
                      <a:pt x="6" y="798"/>
                    </a:lnTo>
                    <a:lnTo>
                      <a:pt x="0" y="840"/>
                    </a:lnTo>
                    <a:lnTo>
                      <a:pt x="19" y="871"/>
                    </a:lnTo>
                    <a:lnTo>
                      <a:pt x="39" y="882"/>
                    </a:lnTo>
                    <a:lnTo>
                      <a:pt x="46" y="913"/>
                    </a:lnTo>
                    <a:lnTo>
                      <a:pt x="53" y="935"/>
                    </a:lnTo>
                    <a:lnTo>
                      <a:pt x="53" y="966"/>
                    </a:lnTo>
                    <a:lnTo>
                      <a:pt x="39" y="1008"/>
                    </a:lnTo>
                    <a:lnTo>
                      <a:pt x="39" y="1040"/>
                    </a:lnTo>
                    <a:lnTo>
                      <a:pt x="26" y="1071"/>
                    </a:lnTo>
                    <a:lnTo>
                      <a:pt x="19" y="1103"/>
                    </a:lnTo>
                    <a:lnTo>
                      <a:pt x="26" y="1135"/>
                    </a:lnTo>
                    <a:lnTo>
                      <a:pt x="53" y="1156"/>
                    </a:lnTo>
                    <a:lnTo>
                      <a:pt x="73" y="1187"/>
                    </a:lnTo>
                    <a:lnTo>
                      <a:pt x="79" y="1219"/>
                    </a:lnTo>
                    <a:lnTo>
                      <a:pt x="86" y="1250"/>
                    </a:lnTo>
                    <a:lnTo>
                      <a:pt x="106" y="1261"/>
                    </a:lnTo>
                    <a:lnTo>
                      <a:pt x="126" y="1282"/>
                    </a:lnTo>
                    <a:lnTo>
                      <a:pt x="161" y="1337"/>
                    </a:lnTo>
                    <a:lnTo>
                      <a:pt x="151" y="1310"/>
                    </a:lnTo>
                    <a:lnTo>
                      <a:pt x="142" y="1259"/>
                    </a:lnTo>
                    <a:lnTo>
                      <a:pt x="134" y="1226"/>
                    </a:lnTo>
                    <a:lnTo>
                      <a:pt x="127" y="1163"/>
                    </a:lnTo>
                    <a:lnTo>
                      <a:pt x="130" y="1127"/>
                    </a:lnTo>
                    <a:lnTo>
                      <a:pt x="127" y="1085"/>
                    </a:lnTo>
                    <a:lnTo>
                      <a:pt x="127" y="995"/>
                    </a:lnTo>
                    <a:lnTo>
                      <a:pt x="130" y="908"/>
                    </a:lnTo>
                    <a:lnTo>
                      <a:pt x="134" y="821"/>
                    </a:lnTo>
                    <a:lnTo>
                      <a:pt x="134" y="785"/>
                    </a:lnTo>
                    <a:lnTo>
                      <a:pt x="142" y="734"/>
                    </a:lnTo>
                    <a:lnTo>
                      <a:pt x="158" y="707"/>
                    </a:lnTo>
                    <a:lnTo>
                      <a:pt x="185" y="698"/>
                    </a:lnTo>
                    <a:lnTo>
                      <a:pt x="223" y="686"/>
                    </a:lnTo>
                    <a:lnTo>
                      <a:pt x="242" y="651"/>
                    </a:lnTo>
                    <a:lnTo>
                      <a:pt x="263" y="627"/>
                    </a:lnTo>
                    <a:lnTo>
                      <a:pt x="290" y="618"/>
                    </a:lnTo>
                    <a:lnTo>
                      <a:pt x="304" y="591"/>
                    </a:lnTo>
                    <a:lnTo>
                      <a:pt x="340" y="537"/>
                    </a:lnTo>
                    <a:lnTo>
                      <a:pt x="340" y="495"/>
                    </a:lnTo>
                    <a:lnTo>
                      <a:pt x="352" y="429"/>
                    </a:lnTo>
                    <a:lnTo>
                      <a:pt x="359" y="357"/>
                    </a:lnTo>
                    <a:lnTo>
                      <a:pt x="364" y="297"/>
                    </a:lnTo>
                    <a:lnTo>
                      <a:pt x="364" y="261"/>
                    </a:lnTo>
                    <a:lnTo>
                      <a:pt x="364" y="225"/>
                    </a:lnTo>
                    <a:lnTo>
                      <a:pt x="368" y="183"/>
                    </a:lnTo>
                    <a:lnTo>
                      <a:pt x="368" y="123"/>
                    </a:lnTo>
                    <a:lnTo>
                      <a:pt x="364" y="93"/>
                    </a:lnTo>
                    <a:lnTo>
                      <a:pt x="338" y="51"/>
                    </a:lnTo>
                    <a:lnTo>
                      <a:pt x="345" y="9"/>
                    </a:lnTo>
                    <a:lnTo>
                      <a:pt x="326" y="0"/>
                    </a:lnTo>
                    <a:lnTo>
                      <a:pt x="338" y="3"/>
                    </a:lnTo>
                  </a:path>
                </a:pathLst>
              </a:custGeom>
              <a:solidFill>
                <a:srgbClr val="393939">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 name="Freeform 7">
                <a:extLst>
                  <a:ext uri="{FF2B5EF4-FFF2-40B4-BE49-F238E27FC236}">
                    <a16:creationId xmlns:a16="http://schemas.microsoft.com/office/drawing/2014/main" id="{51C830FC-D163-4F99-9F9B-053B9F41B0C8}"/>
                  </a:ext>
                </a:extLst>
              </p:cNvPr>
              <p:cNvSpPr>
                <a:spLocks/>
              </p:cNvSpPr>
              <p:nvPr/>
            </p:nvSpPr>
            <p:spPr bwMode="auto">
              <a:xfrm>
                <a:off x="1165" y="1821"/>
                <a:ext cx="513" cy="1374"/>
              </a:xfrm>
              <a:custGeom>
                <a:avLst/>
                <a:gdLst>
                  <a:gd name="T0" fmla="*/ 477 w 513"/>
                  <a:gd name="T1" fmla="*/ 61 h 1374"/>
                  <a:gd name="T2" fmla="*/ 451 w 513"/>
                  <a:gd name="T3" fmla="*/ 114 h 1374"/>
                  <a:gd name="T4" fmla="*/ 444 w 513"/>
                  <a:gd name="T5" fmla="*/ 167 h 1374"/>
                  <a:gd name="T6" fmla="*/ 444 w 513"/>
                  <a:gd name="T7" fmla="*/ 230 h 1374"/>
                  <a:gd name="T8" fmla="*/ 424 w 513"/>
                  <a:gd name="T9" fmla="*/ 281 h 1374"/>
                  <a:gd name="T10" fmla="*/ 385 w 513"/>
                  <a:gd name="T11" fmla="*/ 302 h 1374"/>
                  <a:gd name="T12" fmla="*/ 358 w 513"/>
                  <a:gd name="T13" fmla="*/ 345 h 1374"/>
                  <a:gd name="T14" fmla="*/ 358 w 513"/>
                  <a:gd name="T15" fmla="*/ 408 h 1374"/>
                  <a:gd name="T16" fmla="*/ 318 w 513"/>
                  <a:gd name="T17" fmla="*/ 439 h 1374"/>
                  <a:gd name="T18" fmla="*/ 265 w 513"/>
                  <a:gd name="T19" fmla="*/ 492 h 1374"/>
                  <a:gd name="T20" fmla="*/ 186 w 513"/>
                  <a:gd name="T21" fmla="*/ 565 h 1374"/>
                  <a:gd name="T22" fmla="*/ 179 w 513"/>
                  <a:gd name="T23" fmla="*/ 670 h 1374"/>
                  <a:gd name="T24" fmla="*/ 133 w 513"/>
                  <a:gd name="T25" fmla="*/ 680 h 1374"/>
                  <a:gd name="T26" fmla="*/ 73 w 513"/>
                  <a:gd name="T27" fmla="*/ 723 h 1374"/>
                  <a:gd name="T28" fmla="*/ 33 w 513"/>
                  <a:gd name="T29" fmla="*/ 807 h 1374"/>
                  <a:gd name="T30" fmla="*/ 13 w 513"/>
                  <a:gd name="T31" fmla="*/ 932 h 1374"/>
                  <a:gd name="T32" fmla="*/ 0 w 513"/>
                  <a:gd name="T33" fmla="*/ 1027 h 1374"/>
                  <a:gd name="T34" fmla="*/ 13 w 513"/>
                  <a:gd name="T35" fmla="*/ 1152 h 1374"/>
                  <a:gd name="T36" fmla="*/ 33 w 513"/>
                  <a:gd name="T37" fmla="*/ 1300 h 1374"/>
                  <a:gd name="T38" fmla="*/ 73 w 513"/>
                  <a:gd name="T39" fmla="*/ 1373 h 1374"/>
                  <a:gd name="T40" fmla="*/ 133 w 513"/>
                  <a:gd name="T41" fmla="*/ 1373 h 1374"/>
                  <a:gd name="T42" fmla="*/ 146 w 513"/>
                  <a:gd name="T43" fmla="*/ 1309 h 1374"/>
                  <a:gd name="T44" fmla="*/ 146 w 513"/>
                  <a:gd name="T45" fmla="*/ 1174 h 1374"/>
                  <a:gd name="T46" fmla="*/ 143 w 513"/>
                  <a:gd name="T47" fmla="*/ 1046 h 1374"/>
                  <a:gd name="T48" fmla="*/ 155 w 513"/>
                  <a:gd name="T49" fmla="*/ 920 h 1374"/>
                  <a:gd name="T50" fmla="*/ 196 w 513"/>
                  <a:gd name="T51" fmla="*/ 839 h 1374"/>
                  <a:gd name="T52" fmla="*/ 238 w 513"/>
                  <a:gd name="T53" fmla="*/ 777 h 1374"/>
                  <a:gd name="T54" fmla="*/ 286 w 513"/>
                  <a:gd name="T55" fmla="*/ 726 h 1374"/>
                  <a:gd name="T56" fmla="*/ 341 w 513"/>
                  <a:gd name="T57" fmla="*/ 687 h 1374"/>
                  <a:gd name="T58" fmla="*/ 380 w 513"/>
                  <a:gd name="T59" fmla="*/ 663 h 1374"/>
                  <a:gd name="T60" fmla="*/ 416 w 513"/>
                  <a:gd name="T61" fmla="*/ 618 h 1374"/>
                  <a:gd name="T62" fmla="*/ 421 w 513"/>
                  <a:gd name="T63" fmla="*/ 547 h 1374"/>
                  <a:gd name="T64" fmla="*/ 443 w 513"/>
                  <a:gd name="T65" fmla="*/ 418 h 1374"/>
                  <a:gd name="T66" fmla="*/ 455 w 513"/>
                  <a:gd name="T67" fmla="*/ 319 h 1374"/>
                  <a:gd name="T68" fmla="*/ 481 w 513"/>
                  <a:gd name="T69" fmla="*/ 266 h 1374"/>
                  <a:gd name="T70" fmla="*/ 491 w 513"/>
                  <a:gd name="T71" fmla="*/ 206 h 1374"/>
                  <a:gd name="T72" fmla="*/ 512 w 513"/>
                  <a:gd name="T73" fmla="*/ 128 h 1374"/>
                  <a:gd name="T74" fmla="*/ 498 w 513"/>
                  <a:gd name="T75" fmla="*/ 0 h 13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13" h="1374">
                    <a:moveTo>
                      <a:pt x="498" y="0"/>
                    </a:moveTo>
                    <a:lnTo>
                      <a:pt x="477" y="61"/>
                    </a:lnTo>
                    <a:lnTo>
                      <a:pt x="471" y="93"/>
                    </a:lnTo>
                    <a:lnTo>
                      <a:pt x="451" y="114"/>
                    </a:lnTo>
                    <a:lnTo>
                      <a:pt x="444" y="145"/>
                    </a:lnTo>
                    <a:lnTo>
                      <a:pt x="444" y="167"/>
                    </a:lnTo>
                    <a:lnTo>
                      <a:pt x="451" y="198"/>
                    </a:lnTo>
                    <a:lnTo>
                      <a:pt x="444" y="230"/>
                    </a:lnTo>
                    <a:lnTo>
                      <a:pt x="444" y="261"/>
                    </a:lnTo>
                    <a:lnTo>
                      <a:pt x="424" y="281"/>
                    </a:lnTo>
                    <a:lnTo>
                      <a:pt x="404" y="292"/>
                    </a:lnTo>
                    <a:lnTo>
                      <a:pt x="385" y="302"/>
                    </a:lnTo>
                    <a:lnTo>
                      <a:pt x="358" y="323"/>
                    </a:lnTo>
                    <a:lnTo>
                      <a:pt x="358" y="345"/>
                    </a:lnTo>
                    <a:lnTo>
                      <a:pt x="358" y="376"/>
                    </a:lnTo>
                    <a:lnTo>
                      <a:pt x="358" y="408"/>
                    </a:lnTo>
                    <a:lnTo>
                      <a:pt x="344" y="418"/>
                    </a:lnTo>
                    <a:lnTo>
                      <a:pt x="318" y="439"/>
                    </a:lnTo>
                    <a:lnTo>
                      <a:pt x="285" y="492"/>
                    </a:lnTo>
                    <a:lnTo>
                      <a:pt x="265" y="492"/>
                    </a:lnTo>
                    <a:lnTo>
                      <a:pt x="225" y="513"/>
                    </a:lnTo>
                    <a:lnTo>
                      <a:pt x="186" y="565"/>
                    </a:lnTo>
                    <a:lnTo>
                      <a:pt x="186" y="596"/>
                    </a:lnTo>
                    <a:lnTo>
                      <a:pt x="179" y="670"/>
                    </a:lnTo>
                    <a:lnTo>
                      <a:pt x="152" y="680"/>
                    </a:lnTo>
                    <a:lnTo>
                      <a:pt x="133" y="680"/>
                    </a:lnTo>
                    <a:lnTo>
                      <a:pt x="112" y="701"/>
                    </a:lnTo>
                    <a:lnTo>
                      <a:pt x="73" y="723"/>
                    </a:lnTo>
                    <a:lnTo>
                      <a:pt x="33" y="775"/>
                    </a:lnTo>
                    <a:lnTo>
                      <a:pt x="33" y="807"/>
                    </a:lnTo>
                    <a:lnTo>
                      <a:pt x="39" y="869"/>
                    </a:lnTo>
                    <a:lnTo>
                      <a:pt x="13" y="932"/>
                    </a:lnTo>
                    <a:lnTo>
                      <a:pt x="0" y="964"/>
                    </a:lnTo>
                    <a:lnTo>
                      <a:pt x="0" y="1027"/>
                    </a:lnTo>
                    <a:lnTo>
                      <a:pt x="6" y="1090"/>
                    </a:lnTo>
                    <a:lnTo>
                      <a:pt x="13" y="1152"/>
                    </a:lnTo>
                    <a:lnTo>
                      <a:pt x="13" y="1236"/>
                    </a:lnTo>
                    <a:lnTo>
                      <a:pt x="33" y="1300"/>
                    </a:lnTo>
                    <a:lnTo>
                      <a:pt x="33" y="1363"/>
                    </a:lnTo>
                    <a:lnTo>
                      <a:pt x="73" y="1373"/>
                    </a:lnTo>
                    <a:lnTo>
                      <a:pt x="93" y="1373"/>
                    </a:lnTo>
                    <a:lnTo>
                      <a:pt x="133" y="1373"/>
                    </a:lnTo>
                    <a:lnTo>
                      <a:pt x="143" y="1354"/>
                    </a:lnTo>
                    <a:lnTo>
                      <a:pt x="146" y="1309"/>
                    </a:lnTo>
                    <a:lnTo>
                      <a:pt x="146" y="1243"/>
                    </a:lnTo>
                    <a:lnTo>
                      <a:pt x="146" y="1174"/>
                    </a:lnTo>
                    <a:lnTo>
                      <a:pt x="146" y="1111"/>
                    </a:lnTo>
                    <a:lnTo>
                      <a:pt x="143" y="1046"/>
                    </a:lnTo>
                    <a:lnTo>
                      <a:pt x="148" y="974"/>
                    </a:lnTo>
                    <a:lnTo>
                      <a:pt x="155" y="920"/>
                    </a:lnTo>
                    <a:lnTo>
                      <a:pt x="163" y="875"/>
                    </a:lnTo>
                    <a:lnTo>
                      <a:pt x="196" y="839"/>
                    </a:lnTo>
                    <a:lnTo>
                      <a:pt x="220" y="810"/>
                    </a:lnTo>
                    <a:lnTo>
                      <a:pt x="238" y="777"/>
                    </a:lnTo>
                    <a:lnTo>
                      <a:pt x="269" y="750"/>
                    </a:lnTo>
                    <a:lnTo>
                      <a:pt x="286" y="726"/>
                    </a:lnTo>
                    <a:lnTo>
                      <a:pt x="310" y="696"/>
                    </a:lnTo>
                    <a:lnTo>
                      <a:pt x="341" y="687"/>
                    </a:lnTo>
                    <a:lnTo>
                      <a:pt x="361" y="675"/>
                    </a:lnTo>
                    <a:lnTo>
                      <a:pt x="380" y="663"/>
                    </a:lnTo>
                    <a:lnTo>
                      <a:pt x="409" y="648"/>
                    </a:lnTo>
                    <a:lnTo>
                      <a:pt x="416" y="618"/>
                    </a:lnTo>
                    <a:lnTo>
                      <a:pt x="421" y="579"/>
                    </a:lnTo>
                    <a:lnTo>
                      <a:pt x="421" y="547"/>
                    </a:lnTo>
                    <a:lnTo>
                      <a:pt x="431" y="478"/>
                    </a:lnTo>
                    <a:lnTo>
                      <a:pt x="443" y="418"/>
                    </a:lnTo>
                    <a:lnTo>
                      <a:pt x="445" y="370"/>
                    </a:lnTo>
                    <a:lnTo>
                      <a:pt x="455" y="319"/>
                    </a:lnTo>
                    <a:lnTo>
                      <a:pt x="467" y="295"/>
                    </a:lnTo>
                    <a:lnTo>
                      <a:pt x="481" y="266"/>
                    </a:lnTo>
                    <a:lnTo>
                      <a:pt x="481" y="236"/>
                    </a:lnTo>
                    <a:lnTo>
                      <a:pt x="491" y="206"/>
                    </a:lnTo>
                    <a:lnTo>
                      <a:pt x="496" y="176"/>
                    </a:lnTo>
                    <a:lnTo>
                      <a:pt x="512" y="128"/>
                    </a:lnTo>
                    <a:lnTo>
                      <a:pt x="508" y="74"/>
                    </a:lnTo>
                    <a:lnTo>
                      <a:pt x="498" y="0"/>
                    </a:lnTo>
                  </a:path>
                </a:pathLst>
              </a:custGeom>
              <a:solidFill>
                <a:srgbClr val="393939">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 name="Freeform 8">
                <a:extLst>
                  <a:ext uri="{FF2B5EF4-FFF2-40B4-BE49-F238E27FC236}">
                    <a16:creationId xmlns:a16="http://schemas.microsoft.com/office/drawing/2014/main" id="{49321C54-F6C9-4B3C-BC0F-C775FFE75120}"/>
                  </a:ext>
                </a:extLst>
              </p:cNvPr>
              <p:cNvSpPr>
                <a:spLocks/>
              </p:cNvSpPr>
              <p:nvPr/>
            </p:nvSpPr>
            <p:spPr bwMode="auto">
              <a:xfrm>
                <a:off x="1401" y="3247"/>
                <a:ext cx="178" cy="1076"/>
              </a:xfrm>
              <a:custGeom>
                <a:avLst/>
                <a:gdLst>
                  <a:gd name="T0" fmla="*/ 0 w 178"/>
                  <a:gd name="T1" fmla="*/ 27 h 1076"/>
                  <a:gd name="T2" fmla="*/ 20 w 178"/>
                  <a:gd name="T3" fmla="*/ 0 h 1076"/>
                  <a:gd name="T4" fmla="*/ 47 w 178"/>
                  <a:gd name="T5" fmla="*/ 39 h 1076"/>
                  <a:gd name="T6" fmla="*/ 50 w 178"/>
                  <a:gd name="T7" fmla="*/ 78 h 1076"/>
                  <a:gd name="T8" fmla="*/ 45 w 178"/>
                  <a:gd name="T9" fmla="*/ 135 h 1076"/>
                  <a:gd name="T10" fmla="*/ 45 w 178"/>
                  <a:gd name="T11" fmla="*/ 210 h 1076"/>
                  <a:gd name="T12" fmla="*/ 60 w 178"/>
                  <a:gd name="T13" fmla="*/ 258 h 1076"/>
                  <a:gd name="T14" fmla="*/ 69 w 178"/>
                  <a:gd name="T15" fmla="*/ 282 h 1076"/>
                  <a:gd name="T16" fmla="*/ 80 w 178"/>
                  <a:gd name="T17" fmla="*/ 305 h 1076"/>
                  <a:gd name="T18" fmla="*/ 119 w 178"/>
                  <a:gd name="T19" fmla="*/ 339 h 1076"/>
                  <a:gd name="T20" fmla="*/ 158 w 178"/>
                  <a:gd name="T21" fmla="*/ 399 h 1076"/>
                  <a:gd name="T22" fmla="*/ 161 w 178"/>
                  <a:gd name="T23" fmla="*/ 438 h 1076"/>
                  <a:gd name="T24" fmla="*/ 165 w 178"/>
                  <a:gd name="T25" fmla="*/ 480 h 1076"/>
                  <a:gd name="T26" fmla="*/ 161 w 178"/>
                  <a:gd name="T27" fmla="*/ 543 h 1076"/>
                  <a:gd name="T28" fmla="*/ 167 w 178"/>
                  <a:gd name="T29" fmla="*/ 588 h 1076"/>
                  <a:gd name="T30" fmla="*/ 158 w 178"/>
                  <a:gd name="T31" fmla="*/ 654 h 1076"/>
                  <a:gd name="T32" fmla="*/ 161 w 178"/>
                  <a:gd name="T33" fmla="*/ 687 h 1076"/>
                  <a:gd name="T34" fmla="*/ 161 w 178"/>
                  <a:gd name="T35" fmla="*/ 720 h 1076"/>
                  <a:gd name="T36" fmla="*/ 165 w 178"/>
                  <a:gd name="T37" fmla="*/ 750 h 1076"/>
                  <a:gd name="T38" fmla="*/ 160 w 178"/>
                  <a:gd name="T39" fmla="*/ 790 h 1076"/>
                  <a:gd name="T40" fmla="*/ 166 w 178"/>
                  <a:gd name="T41" fmla="*/ 832 h 1076"/>
                  <a:gd name="T42" fmla="*/ 166 w 178"/>
                  <a:gd name="T43" fmla="*/ 863 h 1076"/>
                  <a:gd name="T44" fmla="*/ 173 w 178"/>
                  <a:gd name="T45" fmla="*/ 895 h 1076"/>
                  <a:gd name="T46" fmla="*/ 177 w 178"/>
                  <a:gd name="T47" fmla="*/ 930 h 1076"/>
                  <a:gd name="T48" fmla="*/ 173 w 178"/>
                  <a:gd name="T49" fmla="*/ 958 h 1076"/>
                  <a:gd name="T50" fmla="*/ 173 w 178"/>
                  <a:gd name="T51" fmla="*/ 990 h 1076"/>
                  <a:gd name="T52" fmla="*/ 166 w 178"/>
                  <a:gd name="T53" fmla="*/ 1021 h 1076"/>
                  <a:gd name="T54" fmla="*/ 146 w 178"/>
                  <a:gd name="T55" fmla="*/ 1075 h 1076"/>
                  <a:gd name="T56" fmla="*/ 26 w 178"/>
                  <a:gd name="T57" fmla="*/ 1073 h 1076"/>
                  <a:gd name="T58" fmla="*/ 48 w 178"/>
                  <a:gd name="T59" fmla="*/ 1042 h 1076"/>
                  <a:gd name="T60" fmla="*/ 61 w 178"/>
                  <a:gd name="T61" fmla="*/ 1011 h 1076"/>
                  <a:gd name="T62" fmla="*/ 80 w 178"/>
                  <a:gd name="T63" fmla="*/ 990 h 1076"/>
                  <a:gd name="T64" fmla="*/ 94 w 178"/>
                  <a:gd name="T65" fmla="*/ 968 h 1076"/>
                  <a:gd name="T66" fmla="*/ 101 w 178"/>
                  <a:gd name="T67" fmla="*/ 937 h 1076"/>
                  <a:gd name="T68" fmla="*/ 94 w 178"/>
                  <a:gd name="T69" fmla="*/ 895 h 1076"/>
                  <a:gd name="T70" fmla="*/ 94 w 178"/>
                  <a:gd name="T71" fmla="*/ 853 h 1076"/>
                  <a:gd name="T72" fmla="*/ 80 w 178"/>
                  <a:gd name="T73" fmla="*/ 811 h 1076"/>
                  <a:gd name="T74" fmla="*/ 74 w 178"/>
                  <a:gd name="T75" fmla="*/ 779 h 1076"/>
                  <a:gd name="T76" fmla="*/ 61 w 178"/>
                  <a:gd name="T77" fmla="*/ 747 h 1076"/>
                  <a:gd name="T78" fmla="*/ 74 w 178"/>
                  <a:gd name="T79" fmla="*/ 716 h 1076"/>
                  <a:gd name="T80" fmla="*/ 80 w 178"/>
                  <a:gd name="T81" fmla="*/ 642 h 1076"/>
                  <a:gd name="T82" fmla="*/ 87 w 178"/>
                  <a:gd name="T83" fmla="*/ 611 h 1076"/>
                  <a:gd name="T84" fmla="*/ 87 w 178"/>
                  <a:gd name="T85" fmla="*/ 589 h 1076"/>
                  <a:gd name="T86" fmla="*/ 87 w 178"/>
                  <a:gd name="T87" fmla="*/ 547 h 1076"/>
                  <a:gd name="T88" fmla="*/ 80 w 178"/>
                  <a:gd name="T89" fmla="*/ 516 h 1076"/>
                  <a:gd name="T90" fmla="*/ 80 w 178"/>
                  <a:gd name="T91" fmla="*/ 442 h 1076"/>
                  <a:gd name="T92" fmla="*/ 67 w 178"/>
                  <a:gd name="T93" fmla="*/ 411 h 1076"/>
                  <a:gd name="T94" fmla="*/ 61 w 178"/>
                  <a:gd name="T95" fmla="*/ 389 h 1076"/>
                  <a:gd name="T96" fmla="*/ 54 w 178"/>
                  <a:gd name="T97" fmla="*/ 305 h 1076"/>
                  <a:gd name="T98" fmla="*/ 45 w 178"/>
                  <a:gd name="T99" fmla="*/ 303 h 1076"/>
                  <a:gd name="T100" fmla="*/ 24 w 178"/>
                  <a:gd name="T101" fmla="*/ 252 h 1076"/>
                  <a:gd name="T102" fmla="*/ 18 w 178"/>
                  <a:gd name="T103" fmla="*/ 210 h 1076"/>
                  <a:gd name="T104" fmla="*/ 15 w 178"/>
                  <a:gd name="T105" fmla="*/ 120 h 10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8" h="1076">
                    <a:moveTo>
                      <a:pt x="0" y="27"/>
                    </a:moveTo>
                    <a:lnTo>
                      <a:pt x="20" y="0"/>
                    </a:lnTo>
                    <a:lnTo>
                      <a:pt x="47" y="39"/>
                    </a:lnTo>
                    <a:lnTo>
                      <a:pt x="50" y="78"/>
                    </a:lnTo>
                    <a:lnTo>
                      <a:pt x="45" y="135"/>
                    </a:lnTo>
                    <a:lnTo>
                      <a:pt x="45" y="210"/>
                    </a:lnTo>
                    <a:lnTo>
                      <a:pt x="60" y="258"/>
                    </a:lnTo>
                    <a:lnTo>
                      <a:pt x="69" y="282"/>
                    </a:lnTo>
                    <a:lnTo>
                      <a:pt x="80" y="305"/>
                    </a:lnTo>
                    <a:lnTo>
                      <a:pt x="119" y="339"/>
                    </a:lnTo>
                    <a:lnTo>
                      <a:pt x="158" y="399"/>
                    </a:lnTo>
                    <a:lnTo>
                      <a:pt x="161" y="438"/>
                    </a:lnTo>
                    <a:lnTo>
                      <a:pt x="165" y="480"/>
                    </a:lnTo>
                    <a:lnTo>
                      <a:pt x="161" y="543"/>
                    </a:lnTo>
                    <a:lnTo>
                      <a:pt x="167" y="588"/>
                    </a:lnTo>
                    <a:lnTo>
                      <a:pt x="158" y="654"/>
                    </a:lnTo>
                    <a:lnTo>
                      <a:pt x="161" y="687"/>
                    </a:lnTo>
                    <a:lnTo>
                      <a:pt x="161" y="720"/>
                    </a:lnTo>
                    <a:lnTo>
                      <a:pt x="165" y="750"/>
                    </a:lnTo>
                    <a:lnTo>
                      <a:pt x="160" y="790"/>
                    </a:lnTo>
                    <a:lnTo>
                      <a:pt x="166" y="832"/>
                    </a:lnTo>
                    <a:lnTo>
                      <a:pt x="166" y="863"/>
                    </a:lnTo>
                    <a:lnTo>
                      <a:pt x="173" y="895"/>
                    </a:lnTo>
                    <a:lnTo>
                      <a:pt x="177" y="930"/>
                    </a:lnTo>
                    <a:lnTo>
                      <a:pt x="173" y="958"/>
                    </a:lnTo>
                    <a:lnTo>
                      <a:pt x="173" y="990"/>
                    </a:lnTo>
                    <a:lnTo>
                      <a:pt x="166" y="1021"/>
                    </a:lnTo>
                    <a:lnTo>
                      <a:pt x="146" y="1075"/>
                    </a:lnTo>
                    <a:lnTo>
                      <a:pt x="26" y="1073"/>
                    </a:lnTo>
                    <a:lnTo>
                      <a:pt x="48" y="1042"/>
                    </a:lnTo>
                    <a:lnTo>
                      <a:pt x="61" y="1011"/>
                    </a:lnTo>
                    <a:lnTo>
                      <a:pt x="80" y="990"/>
                    </a:lnTo>
                    <a:lnTo>
                      <a:pt x="94" y="968"/>
                    </a:lnTo>
                    <a:lnTo>
                      <a:pt x="101" y="937"/>
                    </a:lnTo>
                    <a:lnTo>
                      <a:pt x="94" y="895"/>
                    </a:lnTo>
                    <a:lnTo>
                      <a:pt x="94" y="853"/>
                    </a:lnTo>
                    <a:lnTo>
                      <a:pt x="80" y="811"/>
                    </a:lnTo>
                    <a:lnTo>
                      <a:pt x="74" y="779"/>
                    </a:lnTo>
                    <a:lnTo>
                      <a:pt x="61" y="747"/>
                    </a:lnTo>
                    <a:lnTo>
                      <a:pt x="74" y="716"/>
                    </a:lnTo>
                    <a:lnTo>
                      <a:pt x="80" y="642"/>
                    </a:lnTo>
                    <a:lnTo>
                      <a:pt x="87" y="611"/>
                    </a:lnTo>
                    <a:lnTo>
                      <a:pt x="87" y="589"/>
                    </a:lnTo>
                    <a:lnTo>
                      <a:pt x="87" y="547"/>
                    </a:lnTo>
                    <a:lnTo>
                      <a:pt x="80" y="516"/>
                    </a:lnTo>
                    <a:lnTo>
                      <a:pt x="80" y="442"/>
                    </a:lnTo>
                    <a:lnTo>
                      <a:pt x="67" y="411"/>
                    </a:lnTo>
                    <a:lnTo>
                      <a:pt x="61" y="389"/>
                    </a:lnTo>
                    <a:lnTo>
                      <a:pt x="54" y="305"/>
                    </a:lnTo>
                    <a:lnTo>
                      <a:pt x="45" y="303"/>
                    </a:lnTo>
                    <a:lnTo>
                      <a:pt x="24" y="252"/>
                    </a:lnTo>
                    <a:lnTo>
                      <a:pt x="18" y="210"/>
                    </a:lnTo>
                    <a:lnTo>
                      <a:pt x="15" y="120"/>
                    </a:lnTo>
                  </a:path>
                </a:pathLst>
              </a:custGeom>
              <a:solidFill>
                <a:srgbClr val="393939">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1" name="Freeform 9">
                <a:extLst>
                  <a:ext uri="{FF2B5EF4-FFF2-40B4-BE49-F238E27FC236}">
                    <a16:creationId xmlns:a16="http://schemas.microsoft.com/office/drawing/2014/main" id="{CDAA041F-3817-4D83-9D21-BA7A04641B20}"/>
                  </a:ext>
                </a:extLst>
              </p:cNvPr>
              <p:cNvSpPr>
                <a:spLocks/>
              </p:cNvSpPr>
              <p:nvPr/>
            </p:nvSpPr>
            <p:spPr bwMode="auto">
              <a:xfrm>
                <a:off x="1440" y="0"/>
                <a:ext cx="274" cy="384"/>
              </a:xfrm>
              <a:custGeom>
                <a:avLst/>
                <a:gdLst>
                  <a:gd name="T0" fmla="*/ 0 w 274"/>
                  <a:gd name="T1" fmla="*/ 0 h 384"/>
                  <a:gd name="T2" fmla="*/ 111 w 274"/>
                  <a:gd name="T3" fmla="*/ 0 h 384"/>
                  <a:gd name="T4" fmla="*/ 147 w 274"/>
                  <a:gd name="T5" fmla="*/ 17 h 384"/>
                  <a:gd name="T6" fmla="*/ 171 w 274"/>
                  <a:gd name="T7" fmla="*/ 38 h 384"/>
                  <a:gd name="T8" fmla="*/ 201 w 274"/>
                  <a:gd name="T9" fmla="*/ 71 h 384"/>
                  <a:gd name="T10" fmla="*/ 219 w 274"/>
                  <a:gd name="T11" fmla="*/ 131 h 384"/>
                  <a:gd name="T12" fmla="*/ 234 w 274"/>
                  <a:gd name="T13" fmla="*/ 164 h 384"/>
                  <a:gd name="T14" fmla="*/ 239 w 274"/>
                  <a:gd name="T15" fmla="*/ 221 h 384"/>
                  <a:gd name="T16" fmla="*/ 255 w 274"/>
                  <a:gd name="T17" fmla="*/ 287 h 384"/>
                  <a:gd name="T18" fmla="*/ 273 w 274"/>
                  <a:gd name="T19" fmla="*/ 383 h 384"/>
                  <a:gd name="T20" fmla="*/ 217 w 274"/>
                  <a:gd name="T21" fmla="*/ 369 h 384"/>
                  <a:gd name="T22" fmla="*/ 203 w 274"/>
                  <a:gd name="T23" fmla="*/ 338 h 384"/>
                  <a:gd name="T24" fmla="*/ 183 w 274"/>
                  <a:gd name="T25" fmla="*/ 306 h 384"/>
                  <a:gd name="T26" fmla="*/ 170 w 274"/>
                  <a:gd name="T27" fmla="*/ 274 h 384"/>
                  <a:gd name="T28" fmla="*/ 156 w 274"/>
                  <a:gd name="T29" fmla="*/ 201 h 384"/>
                  <a:gd name="T30" fmla="*/ 143 w 274"/>
                  <a:gd name="T31" fmla="*/ 169 h 384"/>
                  <a:gd name="T32" fmla="*/ 130 w 274"/>
                  <a:gd name="T33" fmla="*/ 138 h 384"/>
                  <a:gd name="T34" fmla="*/ 76 w 274"/>
                  <a:gd name="T35" fmla="*/ 96 h 384"/>
                  <a:gd name="T36" fmla="*/ 63 w 274"/>
                  <a:gd name="T37" fmla="*/ 74 h 384"/>
                  <a:gd name="T38" fmla="*/ 43 w 274"/>
                  <a:gd name="T39" fmla="*/ 64 h 384"/>
                  <a:gd name="T40" fmla="*/ 27 w 274"/>
                  <a:gd name="T41" fmla="*/ 20 h 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4" h="384">
                    <a:moveTo>
                      <a:pt x="0" y="0"/>
                    </a:moveTo>
                    <a:lnTo>
                      <a:pt x="111" y="0"/>
                    </a:lnTo>
                    <a:lnTo>
                      <a:pt x="147" y="17"/>
                    </a:lnTo>
                    <a:lnTo>
                      <a:pt x="171" y="38"/>
                    </a:lnTo>
                    <a:lnTo>
                      <a:pt x="201" y="71"/>
                    </a:lnTo>
                    <a:lnTo>
                      <a:pt x="219" y="131"/>
                    </a:lnTo>
                    <a:lnTo>
                      <a:pt x="234" y="164"/>
                    </a:lnTo>
                    <a:lnTo>
                      <a:pt x="239" y="221"/>
                    </a:lnTo>
                    <a:lnTo>
                      <a:pt x="255" y="287"/>
                    </a:lnTo>
                    <a:lnTo>
                      <a:pt x="273" y="383"/>
                    </a:lnTo>
                    <a:lnTo>
                      <a:pt x="217" y="369"/>
                    </a:lnTo>
                    <a:lnTo>
                      <a:pt x="203" y="338"/>
                    </a:lnTo>
                    <a:lnTo>
                      <a:pt x="183" y="306"/>
                    </a:lnTo>
                    <a:lnTo>
                      <a:pt x="170" y="274"/>
                    </a:lnTo>
                    <a:lnTo>
                      <a:pt x="156" y="201"/>
                    </a:lnTo>
                    <a:lnTo>
                      <a:pt x="143" y="169"/>
                    </a:lnTo>
                    <a:lnTo>
                      <a:pt x="130" y="138"/>
                    </a:lnTo>
                    <a:lnTo>
                      <a:pt x="76" y="96"/>
                    </a:lnTo>
                    <a:lnTo>
                      <a:pt x="63" y="74"/>
                    </a:lnTo>
                    <a:lnTo>
                      <a:pt x="43" y="64"/>
                    </a:lnTo>
                    <a:lnTo>
                      <a:pt x="27" y="20"/>
                    </a:lnTo>
                  </a:path>
                </a:pathLst>
              </a:custGeom>
              <a:solidFill>
                <a:srgbClr val="393939">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2" name="Freeform 10">
                <a:extLst>
                  <a:ext uri="{FF2B5EF4-FFF2-40B4-BE49-F238E27FC236}">
                    <a16:creationId xmlns:a16="http://schemas.microsoft.com/office/drawing/2014/main" id="{DD576B44-F499-4144-948F-CBB7FC982B21}"/>
                  </a:ext>
                </a:extLst>
              </p:cNvPr>
              <p:cNvSpPr>
                <a:spLocks/>
              </p:cNvSpPr>
              <p:nvPr/>
            </p:nvSpPr>
            <p:spPr bwMode="auto">
              <a:xfrm>
                <a:off x="1252" y="2250"/>
                <a:ext cx="230" cy="336"/>
              </a:xfrm>
              <a:custGeom>
                <a:avLst/>
                <a:gdLst>
                  <a:gd name="T0" fmla="*/ 229 w 230"/>
                  <a:gd name="T1" fmla="*/ 0 h 336"/>
                  <a:gd name="T2" fmla="*/ 191 w 230"/>
                  <a:gd name="T3" fmla="*/ 61 h 336"/>
                  <a:gd name="T4" fmla="*/ 165 w 230"/>
                  <a:gd name="T5" fmla="*/ 82 h 336"/>
                  <a:gd name="T6" fmla="*/ 145 w 230"/>
                  <a:gd name="T7" fmla="*/ 93 h 336"/>
                  <a:gd name="T8" fmla="*/ 118 w 230"/>
                  <a:gd name="T9" fmla="*/ 135 h 336"/>
                  <a:gd name="T10" fmla="*/ 118 w 230"/>
                  <a:gd name="T11" fmla="*/ 166 h 336"/>
                  <a:gd name="T12" fmla="*/ 118 w 230"/>
                  <a:gd name="T13" fmla="*/ 198 h 336"/>
                  <a:gd name="T14" fmla="*/ 118 w 230"/>
                  <a:gd name="T15" fmla="*/ 230 h 336"/>
                  <a:gd name="T16" fmla="*/ 105 w 230"/>
                  <a:gd name="T17" fmla="*/ 261 h 336"/>
                  <a:gd name="T18" fmla="*/ 86 w 230"/>
                  <a:gd name="T19" fmla="*/ 272 h 336"/>
                  <a:gd name="T20" fmla="*/ 66 w 230"/>
                  <a:gd name="T21" fmla="*/ 282 h 336"/>
                  <a:gd name="T22" fmla="*/ 45 w 230"/>
                  <a:gd name="T23" fmla="*/ 303 h 336"/>
                  <a:gd name="T24" fmla="*/ 26 w 230"/>
                  <a:gd name="T25" fmla="*/ 314 h 336"/>
                  <a:gd name="T26" fmla="*/ 6 w 230"/>
                  <a:gd name="T27" fmla="*/ 335 h 336"/>
                  <a:gd name="T28" fmla="*/ 0 w 230"/>
                  <a:gd name="T29" fmla="*/ 303 h 336"/>
                  <a:gd name="T30" fmla="*/ 19 w 230"/>
                  <a:gd name="T31" fmla="*/ 272 h 336"/>
                  <a:gd name="T32" fmla="*/ 45 w 230"/>
                  <a:gd name="T33" fmla="*/ 251 h 336"/>
                  <a:gd name="T34" fmla="*/ 59 w 230"/>
                  <a:gd name="T35" fmla="*/ 219 h 336"/>
                  <a:gd name="T36" fmla="*/ 72 w 230"/>
                  <a:gd name="T37" fmla="*/ 177 h 336"/>
                  <a:gd name="T38" fmla="*/ 79 w 230"/>
                  <a:gd name="T39" fmla="*/ 135 h 336"/>
                  <a:gd name="T40" fmla="*/ 79 w 230"/>
                  <a:gd name="T41" fmla="*/ 103 h 336"/>
                  <a:gd name="T42" fmla="*/ 132 w 230"/>
                  <a:gd name="T43" fmla="*/ 72 h 336"/>
                  <a:gd name="T44" fmla="*/ 152 w 230"/>
                  <a:gd name="T45" fmla="*/ 72 h 336"/>
                  <a:gd name="T46" fmla="*/ 178 w 230"/>
                  <a:gd name="T47" fmla="*/ 29 h 336"/>
                  <a:gd name="T48" fmla="*/ 198 w 230"/>
                  <a:gd name="T49" fmla="*/ 8 h 336"/>
                  <a:gd name="T50" fmla="*/ 229 w 230"/>
                  <a:gd name="T51" fmla="*/ 0 h 336"/>
                  <a:gd name="T52" fmla="*/ 229 w 230"/>
                  <a:gd name="T53" fmla="*/ 0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0" h="336">
                    <a:moveTo>
                      <a:pt x="229" y="0"/>
                    </a:moveTo>
                    <a:lnTo>
                      <a:pt x="191" y="61"/>
                    </a:lnTo>
                    <a:lnTo>
                      <a:pt x="165" y="82"/>
                    </a:lnTo>
                    <a:lnTo>
                      <a:pt x="145" y="93"/>
                    </a:lnTo>
                    <a:lnTo>
                      <a:pt x="118" y="135"/>
                    </a:lnTo>
                    <a:lnTo>
                      <a:pt x="118" y="166"/>
                    </a:lnTo>
                    <a:lnTo>
                      <a:pt x="118" y="198"/>
                    </a:lnTo>
                    <a:lnTo>
                      <a:pt x="118" y="230"/>
                    </a:lnTo>
                    <a:lnTo>
                      <a:pt x="105" y="261"/>
                    </a:lnTo>
                    <a:lnTo>
                      <a:pt x="86" y="272"/>
                    </a:lnTo>
                    <a:lnTo>
                      <a:pt x="66" y="282"/>
                    </a:lnTo>
                    <a:lnTo>
                      <a:pt x="45" y="303"/>
                    </a:lnTo>
                    <a:lnTo>
                      <a:pt x="26" y="314"/>
                    </a:lnTo>
                    <a:lnTo>
                      <a:pt x="6" y="335"/>
                    </a:lnTo>
                    <a:lnTo>
                      <a:pt x="0" y="303"/>
                    </a:lnTo>
                    <a:lnTo>
                      <a:pt x="19" y="272"/>
                    </a:lnTo>
                    <a:lnTo>
                      <a:pt x="45" y="251"/>
                    </a:lnTo>
                    <a:lnTo>
                      <a:pt x="59" y="219"/>
                    </a:lnTo>
                    <a:lnTo>
                      <a:pt x="72" y="177"/>
                    </a:lnTo>
                    <a:lnTo>
                      <a:pt x="79" y="135"/>
                    </a:lnTo>
                    <a:lnTo>
                      <a:pt x="79" y="103"/>
                    </a:lnTo>
                    <a:lnTo>
                      <a:pt x="132" y="72"/>
                    </a:lnTo>
                    <a:lnTo>
                      <a:pt x="152" y="72"/>
                    </a:lnTo>
                    <a:lnTo>
                      <a:pt x="178" y="29"/>
                    </a:lnTo>
                    <a:lnTo>
                      <a:pt x="198" y="8"/>
                    </a:lnTo>
                    <a:lnTo>
                      <a:pt x="229" y="0"/>
                    </a:lnTo>
                  </a:path>
                </a:pathLst>
              </a:custGeom>
              <a:solidFill>
                <a:srgbClr val="DDDDDD">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3" name="Freeform 11">
                <a:extLst>
                  <a:ext uri="{FF2B5EF4-FFF2-40B4-BE49-F238E27FC236}">
                    <a16:creationId xmlns:a16="http://schemas.microsoft.com/office/drawing/2014/main" id="{B949D728-7F33-45AF-883A-0B493743DEBB}"/>
                  </a:ext>
                </a:extLst>
              </p:cNvPr>
              <p:cNvSpPr>
                <a:spLocks/>
              </p:cNvSpPr>
              <p:nvPr/>
            </p:nvSpPr>
            <p:spPr bwMode="auto">
              <a:xfrm>
                <a:off x="1643" y="338"/>
                <a:ext cx="155" cy="232"/>
              </a:xfrm>
              <a:custGeom>
                <a:avLst/>
                <a:gdLst>
                  <a:gd name="T0" fmla="*/ 20 w 155"/>
                  <a:gd name="T1" fmla="*/ 10 h 232"/>
                  <a:gd name="T2" fmla="*/ 20 w 155"/>
                  <a:gd name="T3" fmla="*/ 52 h 232"/>
                  <a:gd name="T4" fmla="*/ 20 w 155"/>
                  <a:gd name="T5" fmla="*/ 84 h 232"/>
                  <a:gd name="T6" fmla="*/ 6 w 155"/>
                  <a:gd name="T7" fmla="*/ 94 h 232"/>
                  <a:gd name="T8" fmla="*/ 0 w 155"/>
                  <a:gd name="T9" fmla="*/ 126 h 232"/>
                  <a:gd name="T10" fmla="*/ 6 w 155"/>
                  <a:gd name="T11" fmla="*/ 158 h 232"/>
                  <a:gd name="T12" fmla="*/ 20 w 155"/>
                  <a:gd name="T13" fmla="*/ 158 h 232"/>
                  <a:gd name="T14" fmla="*/ 39 w 155"/>
                  <a:gd name="T15" fmla="*/ 168 h 232"/>
                  <a:gd name="T16" fmla="*/ 59 w 155"/>
                  <a:gd name="T17" fmla="*/ 189 h 232"/>
                  <a:gd name="T18" fmla="*/ 79 w 155"/>
                  <a:gd name="T19" fmla="*/ 221 h 232"/>
                  <a:gd name="T20" fmla="*/ 99 w 155"/>
                  <a:gd name="T21" fmla="*/ 231 h 232"/>
                  <a:gd name="T22" fmla="*/ 118 w 155"/>
                  <a:gd name="T23" fmla="*/ 231 h 232"/>
                  <a:gd name="T24" fmla="*/ 154 w 155"/>
                  <a:gd name="T25" fmla="*/ 228 h 232"/>
                  <a:gd name="T26" fmla="*/ 154 w 155"/>
                  <a:gd name="T27" fmla="*/ 189 h 232"/>
                  <a:gd name="T28" fmla="*/ 150 w 155"/>
                  <a:gd name="T29" fmla="*/ 138 h 232"/>
                  <a:gd name="T30" fmla="*/ 132 w 155"/>
                  <a:gd name="T31" fmla="*/ 126 h 232"/>
                  <a:gd name="T32" fmla="*/ 118 w 155"/>
                  <a:gd name="T33" fmla="*/ 117 h 232"/>
                  <a:gd name="T34" fmla="*/ 96 w 155"/>
                  <a:gd name="T35" fmla="*/ 105 h 232"/>
                  <a:gd name="T36" fmla="*/ 72 w 155"/>
                  <a:gd name="T37" fmla="*/ 75 h 232"/>
                  <a:gd name="T38" fmla="*/ 64 w 155"/>
                  <a:gd name="T39" fmla="*/ 33 h 232"/>
                  <a:gd name="T40" fmla="*/ 52 w 155"/>
                  <a:gd name="T41" fmla="*/ 0 h 232"/>
                  <a:gd name="T42" fmla="*/ 20 w 155"/>
                  <a:gd name="T43" fmla="*/ 10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232">
                    <a:moveTo>
                      <a:pt x="20" y="10"/>
                    </a:moveTo>
                    <a:lnTo>
                      <a:pt x="20" y="52"/>
                    </a:lnTo>
                    <a:lnTo>
                      <a:pt x="20" y="84"/>
                    </a:lnTo>
                    <a:lnTo>
                      <a:pt x="6" y="94"/>
                    </a:lnTo>
                    <a:lnTo>
                      <a:pt x="0" y="126"/>
                    </a:lnTo>
                    <a:lnTo>
                      <a:pt x="6" y="158"/>
                    </a:lnTo>
                    <a:lnTo>
                      <a:pt x="20" y="158"/>
                    </a:lnTo>
                    <a:lnTo>
                      <a:pt x="39" y="168"/>
                    </a:lnTo>
                    <a:lnTo>
                      <a:pt x="59" y="189"/>
                    </a:lnTo>
                    <a:lnTo>
                      <a:pt x="79" y="221"/>
                    </a:lnTo>
                    <a:lnTo>
                      <a:pt x="99" y="231"/>
                    </a:lnTo>
                    <a:lnTo>
                      <a:pt x="118" y="231"/>
                    </a:lnTo>
                    <a:lnTo>
                      <a:pt x="154" y="228"/>
                    </a:lnTo>
                    <a:lnTo>
                      <a:pt x="154" y="189"/>
                    </a:lnTo>
                    <a:lnTo>
                      <a:pt x="150" y="138"/>
                    </a:lnTo>
                    <a:lnTo>
                      <a:pt x="132" y="126"/>
                    </a:lnTo>
                    <a:lnTo>
                      <a:pt x="118" y="117"/>
                    </a:lnTo>
                    <a:lnTo>
                      <a:pt x="96" y="105"/>
                    </a:lnTo>
                    <a:lnTo>
                      <a:pt x="72" y="75"/>
                    </a:lnTo>
                    <a:lnTo>
                      <a:pt x="64" y="33"/>
                    </a:lnTo>
                    <a:lnTo>
                      <a:pt x="52" y="0"/>
                    </a:lnTo>
                    <a:lnTo>
                      <a:pt x="20" y="10"/>
                    </a:lnTo>
                  </a:path>
                </a:pathLst>
              </a:custGeom>
              <a:solidFill>
                <a:srgbClr val="DDDDDD">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grpSp>
      <p:sp>
        <p:nvSpPr>
          <p:cNvPr id="8204" name="Rectangle 12"/>
          <p:cNvSpPr>
            <a:spLocks noGrp="1" noChangeArrowheads="1"/>
          </p:cNvSpPr>
          <p:nvPr>
            <p:ph type="ctrTitle" sz="quarter"/>
          </p:nvPr>
        </p:nvSpPr>
        <p:spPr>
          <a:xfrm>
            <a:off x="2667000" y="1219200"/>
            <a:ext cx="6399213" cy="2438400"/>
          </a:xfrm>
        </p:spPr>
        <p:txBody>
          <a:bodyPr/>
          <a:lstStyle>
            <a:lvl1pPr>
              <a:defRPr b="1">
                <a:latin typeface="Arial" charset="0"/>
              </a:defRPr>
            </a:lvl1pPr>
          </a:lstStyle>
          <a:p>
            <a:r>
              <a:rPr lang="en-US"/>
              <a:t>Click to edit Master title style</a:t>
            </a:r>
          </a:p>
        </p:txBody>
      </p:sp>
      <p:sp>
        <p:nvSpPr>
          <p:cNvPr id="8205" name="Rectangle 13"/>
          <p:cNvSpPr>
            <a:spLocks noGrp="1" noChangeArrowheads="1"/>
          </p:cNvSpPr>
          <p:nvPr>
            <p:ph type="subTitle" sz="quarter" idx="1"/>
          </p:nvPr>
        </p:nvSpPr>
        <p:spPr>
          <a:xfrm>
            <a:off x="2665413"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14" name="Rectangle 14">
            <a:extLst>
              <a:ext uri="{FF2B5EF4-FFF2-40B4-BE49-F238E27FC236}">
                <a16:creationId xmlns:a16="http://schemas.microsoft.com/office/drawing/2014/main" id="{DFEFB6FB-AFFA-4F1A-8736-95E7DAAB630D}"/>
              </a:ext>
            </a:extLst>
          </p:cNvPr>
          <p:cNvSpPr>
            <a:spLocks noGrp="1" noChangeArrowheads="1"/>
          </p:cNvSpPr>
          <p:nvPr>
            <p:ph type="dt" sz="quarter" idx="10"/>
          </p:nvPr>
        </p:nvSpPr>
        <p:spPr/>
        <p:txBody>
          <a:bodyPr/>
          <a:lstStyle>
            <a:lvl1pPr>
              <a:defRPr>
                <a:solidFill>
                  <a:srgbClr val="EAEAEA"/>
                </a:solidFill>
              </a:defRPr>
            </a:lvl1pPr>
          </a:lstStyle>
          <a:p>
            <a:pPr>
              <a:defRPr/>
            </a:pPr>
            <a:endParaRPr lang="en-US"/>
          </a:p>
        </p:txBody>
      </p:sp>
      <p:sp>
        <p:nvSpPr>
          <p:cNvPr id="15" name="Rectangle 15">
            <a:extLst>
              <a:ext uri="{FF2B5EF4-FFF2-40B4-BE49-F238E27FC236}">
                <a16:creationId xmlns:a16="http://schemas.microsoft.com/office/drawing/2014/main" id="{EA168360-E966-48DF-B6EF-5F4E0F7FA2F2}"/>
              </a:ext>
            </a:extLst>
          </p:cNvPr>
          <p:cNvSpPr>
            <a:spLocks noGrp="1" noChangeArrowheads="1"/>
          </p:cNvSpPr>
          <p:nvPr>
            <p:ph type="ftr" sz="quarter" idx="11"/>
          </p:nvPr>
        </p:nvSpPr>
        <p:spPr/>
        <p:txBody>
          <a:bodyPr/>
          <a:lstStyle>
            <a:lvl1pPr>
              <a:defRPr>
                <a:solidFill>
                  <a:srgbClr val="EAEAEA"/>
                </a:solidFill>
              </a:defRPr>
            </a:lvl1pPr>
          </a:lstStyle>
          <a:p>
            <a:pPr>
              <a:defRPr/>
            </a:pPr>
            <a:endParaRPr lang="en-US"/>
          </a:p>
        </p:txBody>
      </p:sp>
      <p:sp>
        <p:nvSpPr>
          <p:cNvPr id="16" name="Rectangle 16">
            <a:extLst>
              <a:ext uri="{FF2B5EF4-FFF2-40B4-BE49-F238E27FC236}">
                <a16:creationId xmlns:a16="http://schemas.microsoft.com/office/drawing/2014/main" id="{A5AE2ED6-1D05-4E3C-8A0E-CCC1C71DE919}"/>
              </a:ext>
            </a:extLst>
          </p:cNvPr>
          <p:cNvSpPr>
            <a:spLocks noGrp="1" noChangeArrowheads="1"/>
          </p:cNvSpPr>
          <p:nvPr>
            <p:ph type="sldNum" sz="quarter" idx="12"/>
          </p:nvPr>
        </p:nvSpPr>
        <p:spPr/>
        <p:txBody>
          <a:bodyPr/>
          <a:lstStyle>
            <a:lvl1pPr>
              <a:defRPr smtClean="0">
                <a:solidFill>
                  <a:srgbClr val="EAEAEA"/>
                </a:solidFill>
              </a:defRPr>
            </a:lvl1pPr>
          </a:lstStyle>
          <a:p>
            <a:pPr>
              <a:defRPr/>
            </a:pPr>
            <a:fld id="{FE7140DF-8A34-4D67-8406-23F323C7F0B8}" type="slidenum">
              <a:rPr lang="en-US" altLang="en-US"/>
              <a:pPr>
                <a:defRPr/>
              </a:pPr>
              <a:t>‹#›</a:t>
            </a:fld>
            <a:endParaRPr lang="en-US" altLang="en-US"/>
          </a:p>
        </p:txBody>
      </p:sp>
    </p:spTree>
    <p:extLst>
      <p:ext uri="{BB962C8B-B14F-4D97-AF65-F5344CB8AC3E}">
        <p14:creationId xmlns:p14="http://schemas.microsoft.com/office/powerpoint/2010/main" val="392164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a:extLst>
              <a:ext uri="{FF2B5EF4-FFF2-40B4-BE49-F238E27FC236}">
                <a16:creationId xmlns:a16="http://schemas.microsoft.com/office/drawing/2014/main" id="{F8BB09D2-5AC6-4628-A423-BE2A5DB9A5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6272773E-4835-4FFB-91D0-FD840EB490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6">
            <a:extLst>
              <a:ext uri="{FF2B5EF4-FFF2-40B4-BE49-F238E27FC236}">
                <a16:creationId xmlns:a16="http://schemas.microsoft.com/office/drawing/2014/main" id="{8D118F44-37EF-4035-BD44-574C07AEF48C}"/>
              </a:ext>
            </a:extLst>
          </p:cNvPr>
          <p:cNvSpPr>
            <a:spLocks noGrp="1" noChangeArrowheads="1"/>
          </p:cNvSpPr>
          <p:nvPr>
            <p:ph type="sldNum" sz="quarter" idx="12"/>
          </p:nvPr>
        </p:nvSpPr>
        <p:spPr>
          <a:ln/>
        </p:spPr>
        <p:txBody>
          <a:bodyPr/>
          <a:lstStyle>
            <a:lvl1pPr>
              <a:defRPr/>
            </a:lvl1pPr>
          </a:lstStyle>
          <a:p>
            <a:pPr>
              <a:defRPr/>
            </a:pPr>
            <a:fld id="{3D699E63-F775-4C30-8639-7603191E4061}" type="slidenum">
              <a:rPr lang="en-US" altLang="en-US"/>
              <a:pPr>
                <a:defRPr/>
              </a:pPr>
              <a:t>‹#›</a:t>
            </a:fld>
            <a:endParaRPr lang="en-US" altLang="en-US"/>
          </a:p>
        </p:txBody>
      </p:sp>
    </p:spTree>
    <p:extLst>
      <p:ext uri="{BB962C8B-B14F-4D97-AF65-F5344CB8AC3E}">
        <p14:creationId xmlns:p14="http://schemas.microsoft.com/office/powerpoint/2010/main" val="34424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a:extLst>
              <a:ext uri="{FF2B5EF4-FFF2-40B4-BE49-F238E27FC236}">
                <a16:creationId xmlns:a16="http://schemas.microsoft.com/office/drawing/2014/main" id="{80F15A7B-684B-40B9-99CC-69E901F60E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45E97A5E-AF8A-4802-A464-D727F6379F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6">
            <a:extLst>
              <a:ext uri="{FF2B5EF4-FFF2-40B4-BE49-F238E27FC236}">
                <a16:creationId xmlns:a16="http://schemas.microsoft.com/office/drawing/2014/main" id="{A23C62FD-F137-427B-85AD-C6526F00D425}"/>
              </a:ext>
            </a:extLst>
          </p:cNvPr>
          <p:cNvSpPr>
            <a:spLocks noGrp="1" noChangeArrowheads="1"/>
          </p:cNvSpPr>
          <p:nvPr>
            <p:ph type="sldNum" sz="quarter" idx="12"/>
          </p:nvPr>
        </p:nvSpPr>
        <p:spPr>
          <a:ln/>
        </p:spPr>
        <p:txBody>
          <a:bodyPr/>
          <a:lstStyle>
            <a:lvl1pPr>
              <a:defRPr/>
            </a:lvl1pPr>
          </a:lstStyle>
          <a:p>
            <a:pPr>
              <a:defRPr/>
            </a:pPr>
            <a:fld id="{0631B071-724B-4142-90F5-3C2B4E78EBE0}" type="slidenum">
              <a:rPr lang="en-US" altLang="en-US"/>
              <a:pPr>
                <a:defRPr/>
              </a:pPr>
              <a:t>‹#›</a:t>
            </a:fld>
            <a:endParaRPr lang="en-US" altLang="en-US"/>
          </a:p>
        </p:txBody>
      </p:sp>
    </p:spTree>
    <p:extLst>
      <p:ext uri="{BB962C8B-B14F-4D97-AF65-F5344CB8AC3E}">
        <p14:creationId xmlns:p14="http://schemas.microsoft.com/office/powerpoint/2010/main" val="212012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3700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24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a:extLst>
              <a:ext uri="{FF2B5EF4-FFF2-40B4-BE49-F238E27FC236}">
                <a16:creationId xmlns:a16="http://schemas.microsoft.com/office/drawing/2014/main" id="{326A58FB-7FB8-4F85-AB18-DEBA7F09B5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B25153DC-1B5B-46BC-86EF-4CAE7E3148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6">
            <a:extLst>
              <a:ext uri="{FF2B5EF4-FFF2-40B4-BE49-F238E27FC236}">
                <a16:creationId xmlns:a16="http://schemas.microsoft.com/office/drawing/2014/main" id="{9C9F3FE3-34E5-4D66-9D1E-AFCB61EA764E}"/>
              </a:ext>
            </a:extLst>
          </p:cNvPr>
          <p:cNvSpPr>
            <a:spLocks noGrp="1" noChangeArrowheads="1"/>
          </p:cNvSpPr>
          <p:nvPr>
            <p:ph type="sldNum" sz="quarter" idx="12"/>
          </p:nvPr>
        </p:nvSpPr>
        <p:spPr>
          <a:ln/>
        </p:spPr>
        <p:txBody>
          <a:bodyPr/>
          <a:lstStyle>
            <a:lvl1pPr>
              <a:defRPr/>
            </a:lvl1pPr>
          </a:lstStyle>
          <a:p>
            <a:pPr>
              <a:defRPr/>
            </a:pPr>
            <a:fld id="{ED1F1C89-B7A9-4325-88BB-0D7490B8D1DE}" type="slidenum">
              <a:rPr lang="en-US" altLang="en-US"/>
              <a:pPr>
                <a:defRPr/>
              </a:pPr>
              <a:t>‹#›</a:t>
            </a:fld>
            <a:endParaRPr lang="en-US" altLang="en-US"/>
          </a:p>
        </p:txBody>
      </p:sp>
    </p:spTree>
    <p:extLst>
      <p:ext uri="{BB962C8B-B14F-4D97-AF65-F5344CB8AC3E}">
        <p14:creationId xmlns:p14="http://schemas.microsoft.com/office/powerpoint/2010/main" val="1617571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3700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2413"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2413"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4">
            <a:extLst>
              <a:ext uri="{FF2B5EF4-FFF2-40B4-BE49-F238E27FC236}">
                <a16:creationId xmlns:a16="http://schemas.microsoft.com/office/drawing/2014/main" id="{1F342397-B20A-41D8-B231-F65EBFBCB864}"/>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F90E8FFC-D190-4B5B-AA2F-E95B2E292D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16">
            <a:extLst>
              <a:ext uri="{FF2B5EF4-FFF2-40B4-BE49-F238E27FC236}">
                <a16:creationId xmlns:a16="http://schemas.microsoft.com/office/drawing/2014/main" id="{CF04F197-703A-44FC-902B-477FDB1718BC}"/>
              </a:ext>
            </a:extLst>
          </p:cNvPr>
          <p:cNvSpPr>
            <a:spLocks noGrp="1" noChangeArrowheads="1"/>
          </p:cNvSpPr>
          <p:nvPr>
            <p:ph type="sldNum" sz="quarter" idx="12"/>
          </p:nvPr>
        </p:nvSpPr>
        <p:spPr>
          <a:ln/>
        </p:spPr>
        <p:txBody>
          <a:bodyPr/>
          <a:lstStyle>
            <a:lvl1pPr>
              <a:defRPr/>
            </a:lvl1pPr>
          </a:lstStyle>
          <a:p>
            <a:pPr>
              <a:defRPr/>
            </a:pPr>
            <a:fld id="{4ACBB018-F4AF-4D74-B405-14F5A0375C96}" type="slidenum">
              <a:rPr lang="en-US" altLang="en-US"/>
              <a:pPr>
                <a:defRPr/>
              </a:pPr>
              <a:t>‹#›</a:t>
            </a:fld>
            <a:endParaRPr lang="en-US" altLang="en-US"/>
          </a:p>
        </p:txBody>
      </p:sp>
    </p:spTree>
    <p:extLst>
      <p:ext uri="{BB962C8B-B14F-4D97-AF65-F5344CB8AC3E}">
        <p14:creationId xmlns:p14="http://schemas.microsoft.com/office/powerpoint/2010/main" val="403169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a:extLst>
              <a:ext uri="{FF2B5EF4-FFF2-40B4-BE49-F238E27FC236}">
                <a16:creationId xmlns:a16="http://schemas.microsoft.com/office/drawing/2014/main" id="{0EDB6870-8C80-469C-B99F-8F76DD61A4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DF38021B-75BC-4498-899A-B461844942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6">
            <a:extLst>
              <a:ext uri="{FF2B5EF4-FFF2-40B4-BE49-F238E27FC236}">
                <a16:creationId xmlns:a16="http://schemas.microsoft.com/office/drawing/2014/main" id="{52DB0AA6-F68E-4F62-9035-8B86433C059E}"/>
              </a:ext>
            </a:extLst>
          </p:cNvPr>
          <p:cNvSpPr>
            <a:spLocks noGrp="1" noChangeArrowheads="1"/>
          </p:cNvSpPr>
          <p:nvPr>
            <p:ph type="sldNum" sz="quarter" idx="12"/>
          </p:nvPr>
        </p:nvSpPr>
        <p:spPr>
          <a:ln/>
        </p:spPr>
        <p:txBody>
          <a:bodyPr/>
          <a:lstStyle>
            <a:lvl1pPr>
              <a:defRPr/>
            </a:lvl1pPr>
          </a:lstStyle>
          <a:p>
            <a:pPr>
              <a:defRPr/>
            </a:pPr>
            <a:fld id="{7A7513D8-BE60-4AE9-8177-FFCC8D3FAE69}" type="slidenum">
              <a:rPr lang="en-US" altLang="en-US"/>
              <a:pPr>
                <a:defRPr/>
              </a:pPr>
              <a:t>‹#›</a:t>
            </a:fld>
            <a:endParaRPr lang="en-US" altLang="en-US"/>
          </a:p>
        </p:txBody>
      </p:sp>
    </p:spTree>
    <p:extLst>
      <p:ext uri="{BB962C8B-B14F-4D97-AF65-F5344CB8AC3E}">
        <p14:creationId xmlns:p14="http://schemas.microsoft.com/office/powerpoint/2010/main" val="424254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a:extLst>
              <a:ext uri="{FF2B5EF4-FFF2-40B4-BE49-F238E27FC236}">
                <a16:creationId xmlns:a16="http://schemas.microsoft.com/office/drawing/2014/main" id="{BAE2218E-0446-478C-93A9-E3983BDACA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77F34152-CD84-4944-86BD-017F14CE09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6">
            <a:extLst>
              <a:ext uri="{FF2B5EF4-FFF2-40B4-BE49-F238E27FC236}">
                <a16:creationId xmlns:a16="http://schemas.microsoft.com/office/drawing/2014/main" id="{C0A18980-D8DF-44E9-B76A-8486B81144B2}"/>
              </a:ext>
            </a:extLst>
          </p:cNvPr>
          <p:cNvSpPr>
            <a:spLocks noGrp="1" noChangeArrowheads="1"/>
          </p:cNvSpPr>
          <p:nvPr>
            <p:ph type="sldNum" sz="quarter" idx="12"/>
          </p:nvPr>
        </p:nvSpPr>
        <p:spPr>
          <a:ln/>
        </p:spPr>
        <p:txBody>
          <a:bodyPr/>
          <a:lstStyle>
            <a:lvl1pPr>
              <a:defRPr/>
            </a:lvl1pPr>
          </a:lstStyle>
          <a:p>
            <a:pPr>
              <a:defRPr/>
            </a:pPr>
            <a:fld id="{E9D69706-848D-4DDF-BC9F-B6FD46167BD8}" type="slidenum">
              <a:rPr lang="en-US" altLang="en-US"/>
              <a:pPr>
                <a:defRPr/>
              </a:pPr>
              <a:t>‹#›</a:t>
            </a:fld>
            <a:endParaRPr lang="en-US" altLang="en-US"/>
          </a:p>
        </p:txBody>
      </p:sp>
    </p:spTree>
    <p:extLst>
      <p:ext uri="{BB962C8B-B14F-4D97-AF65-F5344CB8AC3E}">
        <p14:creationId xmlns:p14="http://schemas.microsoft.com/office/powerpoint/2010/main" val="57910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24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a:extLst>
              <a:ext uri="{FF2B5EF4-FFF2-40B4-BE49-F238E27FC236}">
                <a16:creationId xmlns:a16="http://schemas.microsoft.com/office/drawing/2014/main" id="{08303560-C1EB-4B3F-9086-10C69E1491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740409CE-077A-4E67-9971-A4CD86A26D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6">
            <a:extLst>
              <a:ext uri="{FF2B5EF4-FFF2-40B4-BE49-F238E27FC236}">
                <a16:creationId xmlns:a16="http://schemas.microsoft.com/office/drawing/2014/main" id="{4B14488F-A666-41D0-98F6-99D39791E9B0}"/>
              </a:ext>
            </a:extLst>
          </p:cNvPr>
          <p:cNvSpPr>
            <a:spLocks noGrp="1" noChangeArrowheads="1"/>
          </p:cNvSpPr>
          <p:nvPr>
            <p:ph type="sldNum" sz="quarter" idx="12"/>
          </p:nvPr>
        </p:nvSpPr>
        <p:spPr>
          <a:ln/>
        </p:spPr>
        <p:txBody>
          <a:bodyPr/>
          <a:lstStyle>
            <a:lvl1pPr>
              <a:defRPr/>
            </a:lvl1pPr>
          </a:lstStyle>
          <a:p>
            <a:pPr>
              <a:defRPr/>
            </a:pPr>
            <a:fld id="{97FFC0B4-C773-4A28-B1CB-7A1A17D8912C}" type="slidenum">
              <a:rPr lang="en-US" altLang="en-US"/>
              <a:pPr>
                <a:defRPr/>
              </a:pPr>
              <a:t>‹#›</a:t>
            </a:fld>
            <a:endParaRPr lang="en-US" altLang="en-US"/>
          </a:p>
        </p:txBody>
      </p:sp>
    </p:spTree>
    <p:extLst>
      <p:ext uri="{BB962C8B-B14F-4D97-AF65-F5344CB8AC3E}">
        <p14:creationId xmlns:p14="http://schemas.microsoft.com/office/powerpoint/2010/main" val="285417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a:extLst>
              <a:ext uri="{FF2B5EF4-FFF2-40B4-BE49-F238E27FC236}">
                <a16:creationId xmlns:a16="http://schemas.microsoft.com/office/drawing/2014/main" id="{0C7ADA26-9CA0-4889-915F-ABCBC32239D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5">
            <a:extLst>
              <a:ext uri="{FF2B5EF4-FFF2-40B4-BE49-F238E27FC236}">
                <a16:creationId xmlns:a16="http://schemas.microsoft.com/office/drawing/2014/main" id="{A16C162D-4BD5-4BB9-BC4F-A768A22705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6">
            <a:extLst>
              <a:ext uri="{FF2B5EF4-FFF2-40B4-BE49-F238E27FC236}">
                <a16:creationId xmlns:a16="http://schemas.microsoft.com/office/drawing/2014/main" id="{F3319AF7-E7CD-493E-AAF3-57EE850817E6}"/>
              </a:ext>
            </a:extLst>
          </p:cNvPr>
          <p:cNvSpPr>
            <a:spLocks noGrp="1" noChangeArrowheads="1"/>
          </p:cNvSpPr>
          <p:nvPr>
            <p:ph type="sldNum" sz="quarter" idx="12"/>
          </p:nvPr>
        </p:nvSpPr>
        <p:spPr>
          <a:ln/>
        </p:spPr>
        <p:txBody>
          <a:bodyPr/>
          <a:lstStyle>
            <a:lvl1pPr>
              <a:defRPr/>
            </a:lvl1pPr>
          </a:lstStyle>
          <a:p>
            <a:pPr>
              <a:defRPr/>
            </a:pPr>
            <a:fld id="{CBB9F20B-1F3A-4BC4-8184-86519B2588C3}" type="slidenum">
              <a:rPr lang="en-US" altLang="en-US"/>
              <a:pPr>
                <a:defRPr/>
              </a:pPr>
              <a:t>‹#›</a:t>
            </a:fld>
            <a:endParaRPr lang="en-US" altLang="en-US"/>
          </a:p>
        </p:txBody>
      </p:sp>
    </p:spTree>
    <p:extLst>
      <p:ext uri="{BB962C8B-B14F-4D97-AF65-F5344CB8AC3E}">
        <p14:creationId xmlns:p14="http://schemas.microsoft.com/office/powerpoint/2010/main" val="140210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a:extLst>
              <a:ext uri="{FF2B5EF4-FFF2-40B4-BE49-F238E27FC236}">
                <a16:creationId xmlns:a16="http://schemas.microsoft.com/office/drawing/2014/main" id="{43185E22-D11B-4F19-A064-3F659DA6192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
            <a:extLst>
              <a:ext uri="{FF2B5EF4-FFF2-40B4-BE49-F238E27FC236}">
                <a16:creationId xmlns:a16="http://schemas.microsoft.com/office/drawing/2014/main" id="{C37EB409-A322-465D-AFFB-9FDF40504D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6">
            <a:extLst>
              <a:ext uri="{FF2B5EF4-FFF2-40B4-BE49-F238E27FC236}">
                <a16:creationId xmlns:a16="http://schemas.microsoft.com/office/drawing/2014/main" id="{1EB638A6-447C-4FB5-9E15-4D1FF1A1DA91}"/>
              </a:ext>
            </a:extLst>
          </p:cNvPr>
          <p:cNvSpPr>
            <a:spLocks noGrp="1" noChangeArrowheads="1"/>
          </p:cNvSpPr>
          <p:nvPr>
            <p:ph type="sldNum" sz="quarter" idx="12"/>
          </p:nvPr>
        </p:nvSpPr>
        <p:spPr>
          <a:ln/>
        </p:spPr>
        <p:txBody>
          <a:bodyPr/>
          <a:lstStyle>
            <a:lvl1pPr>
              <a:defRPr/>
            </a:lvl1pPr>
          </a:lstStyle>
          <a:p>
            <a:pPr>
              <a:defRPr/>
            </a:pPr>
            <a:fld id="{51A5371B-343D-4419-985F-15742D8C11F0}" type="slidenum">
              <a:rPr lang="en-US" altLang="en-US"/>
              <a:pPr>
                <a:defRPr/>
              </a:pPr>
              <a:t>‹#›</a:t>
            </a:fld>
            <a:endParaRPr lang="en-US" altLang="en-US"/>
          </a:p>
        </p:txBody>
      </p:sp>
    </p:spTree>
    <p:extLst>
      <p:ext uri="{BB962C8B-B14F-4D97-AF65-F5344CB8AC3E}">
        <p14:creationId xmlns:p14="http://schemas.microsoft.com/office/powerpoint/2010/main" val="189193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3CCBFAAE-C2FF-4CD4-AD03-0CDAC4392BE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5">
            <a:extLst>
              <a:ext uri="{FF2B5EF4-FFF2-40B4-BE49-F238E27FC236}">
                <a16:creationId xmlns:a16="http://schemas.microsoft.com/office/drawing/2014/main" id="{C7A6E2CA-DDE5-4130-BE00-B83DB7BBB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6">
            <a:extLst>
              <a:ext uri="{FF2B5EF4-FFF2-40B4-BE49-F238E27FC236}">
                <a16:creationId xmlns:a16="http://schemas.microsoft.com/office/drawing/2014/main" id="{4D53E222-BC44-4712-A3F0-6AEE017AA15E}"/>
              </a:ext>
            </a:extLst>
          </p:cNvPr>
          <p:cNvSpPr>
            <a:spLocks noGrp="1" noChangeArrowheads="1"/>
          </p:cNvSpPr>
          <p:nvPr>
            <p:ph type="sldNum" sz="quarter" idx="12"/>
          </p:nvPr>
        </p:nvSpPr>
        <p:spPr>
          <a:ln/>
        </p:spPr>
        <p:txBody>
          <a:bodyPr/>
          <a:lstStyle>
            <a:lvl1pPr>
              <a:defRPr/>
            </a:lvl1pPr>
          </a:lstStyle>
          <a:p>
            <a:pPr>
              <a:defRPr/>
            </a:pPr>
            <a:fld id="{56BC257C-BA69-4361-BA0A-78BC5D741A17}" type="slidenum">
              <a:rPr lang="en-US" altLang="en-US"/>
              <a:pPr>
                <a:defRPr/>
              </a:pPr>
              <a:t>‹#›</a:t>
            </a:fld>
            <a:endParaRPr lang="en-US" altLang="en-US"/>
          </a:p>
        </p:txBody>
      </p:sp>
    </p:spTree>
    <p:extLst>
      <p:ext uri="{BB962C8B-B14F-4D97-AF65-F5344CB8AC3E}">
        <p14:creationId xmlns:p14="http://schemas.microsoft.com/office/powerpoint/2010/main" val="400688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a:extLst>
              <a:ext uri="{FF2B5EF4-FFF2-40B4-BE49-F238E27FC236}">
                <a16:creationId xmlns:a16="http://schemas.microsoft.com/office/drawing/2014/main" id="{1C854392-3E9E-4716-9EE0-1F3143E157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5E692A99-AC7B-4B0D-84C2-CF7A90253F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6">
            <a:extLst>
              <a:ext uri="{FF2B5EF4-FFF2-40B4-BE49-F238E27FC236}">
                <a16:creationId xmlns:a16="http://schemas.microsoft.com/office/drawing/2014/main" id="{B0842E91-46C0-4AF4-9252-C27F6C6E1AC7}"/>
              </a:ext>
            </a:extLst>
          </p:cNvPr>
          <p:cNvSpPr>
            <a:spLocks noGrp="1" noChangeArrowheads="1"/>
          </p:cNvSpPr>
          <p:nvPr>
            <p:ph type="sldNum" sz="quarter" idx="12"/>
          </p:nvPr>
        </p:nvSpPr>
        <p:spPr>
          <a:ln/>
        </p:spPr>
        <p:txBody>
          <a:bodyPr/>
          <a:lstStyle>
            <a:lvl1pPr>
              <a:defRPr/>
            </a:lvl1pPr>
          </a:lstStyle>
          <a:p>
            <a:pPr>
              <a:defRPr/>
            </a:pPr>
            <a:fld id="{1AB06DE8-4DFF-4A6F-9C40-433C1FF16A8D}" type="slidenum">
              <a:rPr lang="en-US" altLang="en-US"/>
              <a:pPr>
                <a:defRPr/>
              </a:pPr>
              <a:t>‹#›</a:t>
            </a:fld>
            <a:endParaRPr lang="en-US" altLang="en-US"/>
          </a:p>
        </p:txBody>
      </p:sp>
    </p:spTree>
    <p:extLst>
      <p:ext uri="{BB962C8B-B14F-4D97-AF65-F5344CB8AC3E}">
        <p14:creationId xmlns:p14="http://schemas.microsoft.com/office/powerpoint/2010/main" val="30487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a:extLst>
              <a:ext uri="{FF2B5EF4-FFF2-40B4-BE49-F238E27FC236}">
                <a16:creationId xmlns:a16="http://schemas.microsoft.com/office/drawing/2014/main" id="{1C493D3B-4A38-41C3-BD03-4BE56F35E4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6062ECD1-9169-4DCE-81C3-D426DABF12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6">
            <a:extLst>
              <a:ext uri="{FF2B5EF4-FFF2-40B4-BE49-F238E27FC236}">
                <a16:creationId xmlns:a16="http://schemas.microsoft.com/office/drawing/2014/main" id="{86ABD4F2-2698-4B0D-A94E-94C745C386BB}"/>
              </a:ext>
            </a:extLst>
          </p:cNvPr>
          <p:cNvSpPr>
            <a:spLocks noGrp="1" noChangeArrowheads="1"/>
          </p:cNvSpPr>
          <p:nvPr>
            <p:ph type="sldNum" sz="quarter" idx="12"/>
          </p:nvPr>
        </p:nvSpPr>
        <p:spPr>
          <a:ln/>
        </p:spPr>
        <p:txBody>
          <a:bodyPr/>
          <a:lstStyle>
            <a:lvl1pPr>
              <a:defRPr/>
            </a:lvl1pPr>
          </a:lstStyle>
          <a:p>
            <a:pPr>
              <a:defRPr/>
            </a:pPr>
            <a:fld id="{82166A23-20EE-4C6A-BE81-A5BD4029BD8F}" type="slidenum">
              <a:rPr lang="en-US" altLang="en-US"/>
              <a:pPr>
                <a:defRPr/>
              </a:pPr>
              <a:t>‹#›</a:t>
            </a:fld>
            <a:endParaRPr lang="en-US" altLang="en-US"/>
          </a:p>
        </p:txBody>
      </p:sp>
    </p:spTree>
    <p:extLst>
      <p:ext uri="{BB962C8B-B14F-4D97-AF65-F5344CB8AC3E}">
        <p14:creationId xmlns:p14="http://schemas.microsoft.com/office/powerpoint/2010/main" val="180822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AA81068-720A-4397-8810-628056A4D779}"/>
              </a:ext>
            </a:extLst>
          </p:cNvPr>
          <p:cNvGrpSpPr>
            <a:grpSpLocks/>
          </p:cNvGrpSpPr>
          <p:nvPr/>
        </p:nvGrpSpPr>
        <p:grpSpPr bwMode="auto">
          <a:xfrm>
            <a:off x="0" y="0"/>
            <a:ext cx="1754188" cy="6858000"/>
            <a:chOff x="0" y="0"/>
            <a:chExt cx="1105" cy="4320"/>
          </a:xfrm>
        </p:grpSpPr>
        <p:sp>
          <p:nvSpPr>
            <p:cNvPr id="1039" name="Freeform 3">
              <a:extLst>
                <a:ext uri="{FF2B5EF4-FFF2-40B4-BE49-F238E27FC236}">
                  <a16:creationId xmlns:a16="http://schemas.microsoft.com/office/drawing/2014/main" id="{C3A45745-3890-4E33-B275-7F4C26F8DE82}"/>
                </a:ext>
              </a:extLst>
            </p:cNvPr>
            <p:cNvSpPr>
              <a:spLocks/>
            </p:cNvSpPr>
            <p:nvPr/>
          </p:nvSpPr>
          <p:spPr bwMode="auto">
            <a:xfrm>
              <a:off x="78" y="139"/>
              <a:ext cx="1027" cy="4181"/>
            </a:xfrm>
            <a:custGeom>
              <a:avLst/>
              <a:gdLst>
                <a:gd name="T0" fmla="*/ 726 w 1027"/>
                <a:gd name="T1" fmla="*/ 0 h 4181"/>
                <a:gd name="T2" fmla="*/ 787 w 1027"/>
                <a:gd name="T3" fmla="*/ 22 h 4181"/>
                <a:gd name="T4" fmla="*/ 826 w 1027"/>
                <a:gd name="T5" fmla="*/ 64 h 4181"/>
                <a:gd name="T6" fmla="*/ 853 w 1027"/>
                <a:gd name="T7" fmla="*/ 169 h 4181"/>
                <a:gd name="T8" fmla="*/ 886 w 1027"/>
                <a:gd name="T9" fmla="*/ 338 h 4181"/>
                <a:gd name="T10" fmla="*/ 959 w 1027"/>
                <a:gd name="T11" fmla="*/ 464 h 4181"/>
                <a:gd name="T12" fmla="*/ 1026 w 1027"/>
                <a:gd name="T13" fmla="*/ 517 h 4181"/>
                <a:gd name="T14" fmla="*/ 1026 w 1027"/>
                <a:gd name="T15" fmla="*/ 643 h 4181"/>
                <a:gd name="T16" fmla="*/ 1026 w 1027"/>
                <a:gd name="T17" fmla="*/ 748 h 4181"/>
                <a:gd name="T18" fmla="*/ 1012 w 1027"/>
                <a:gd name="T19" fmla="*/ 896 h 4181"/>
                <a:gd name="T20" fmla="*/ 999 w 1027"/>
                <a:gd name="T21" fmla="*/ 1011 h 4181"/>
                <a:gd name="T22" fmla="*/ 972 w 1027"/>
                <a:gd name="T23" fmla="*/ 1054 h 4181"/>
                <a:gd name="T24" fmla="*/ 919 w 1027"/>
                <a:gd name="T25" fmla="*/ 1106 h 4181"/>
                <a:gd name="T26" fmla="*/ 886 w 1027"/>
                <a:gd name="T27" fmla="*/ 1159 h 4181"/>
                <a:gd name="T28" fmla="*/ 806 w 1027"/>
                <a:gd name="T29" fmla="*/ 1190 h 4181"/>
                <a:gd name="T30" fmla="*/ 793 w 1027"/>
                <a:gd name="T31" fmla="*/ 1338 h 4181"/>
                <a:gd name="T32" fmla="*/ 793 w 1027"/>
                <a:gd name="T33" fmla="*/ 1412 h 4181"/>
                <a:gd name="T34" fmla="*/ 793 w 1027"/>
                <a:gd name="T35" fmla="*/ 1548 h 4181"/>
                <a:gd name="T36" fmla="*/ 793 w 1027"/>
                <a:gd name="T37" fmla="*/ 1654 h 4181"/>
                <a:gd name="T38" fmla="*/ 847 w 1027"/>
                <a:gd name="T39" fmla="*/ 1843 h 4181"/>
                <a:gd name="T40" fmla="*/ 860 w 1027"/>
                <a:gd name="T41" fmla="*/ 1938 h 4181"/>
                <a:gd name="T42" fmla="*/ 840 w 1027"/>
                <a:gd name="T43" fmla="*/ 2022 h 4181"/>
                <a:gd name="T44" fmla="*/ 813 w 1027"/>
                <a:gd name="T45" fmla="*/ 2117 h 4181"/>
                <a:gd name="T46" fmla="*/ 793 w 1027"/>
                <a:gd name="T47" fmla="*/ 2243 h 4181"/>
                <a:gd name="T48" fmla="*/ 773 w 1027"/>
                <a:gd name="T49" fmla="*/ 2370 h 4181"/>
                <a:gd name="T50" fmla="*/ 760 w 1027"/>
                <a:gd name="T51" fmla="*/ 2464 h 4181"/>
                <a:gd name="T52" fmla="*/ 661 w 1027"/>
                <a:gd name="T53" fmla="*/ 2517 h 4181"/>
                <a:gd name="T54" fmla="*/ 568 w 1027"/>
                <a:gd name="T55" fmla="*/ 2633 h 4181"/>
                <a:gd name="T56" fmla="*/ 508 w 1027"/>
                <a:gd name="T57" fmla="*/ 2728 h 4181"/>
                <a:gd name="T58" fmla="*/ 495 w 1027"/>
                <a:gd name="T59" fmla="*/ 2833 h 4181"/>
                <a:gd name="T60" fmla="*/ 495 w 1027"/>
                <a:gd name="T61" fmla="*/ 2980 h 4181"/>
                <a:gd name="T62" fmla="*/ 495 w 1027"/>
                <a:gd name="T63" fmla="*/ 3128 h 4181"/>
                <a:gd name="T64" fmla="*/ 514 w 1027"/>
                <a:gd name="T65" fmla="*/ 3191 h 4181"/>
                <a:gd name="T66" fmla="*/ 608 w 1027"/>
                <a:gd name="T67" fmla="*/ 3233 h 4181"/>
                <a:gd name="T68" fmla="*/ 634 w 1027"/>
                <a:gd name="T69" fmla="*/ 3296 h 4181"/>
                <a:gd name="T70" fmla="*/ 634 w 1027"/>
                <a:gd name="T71" fmla="*/ 3422 h 4181"/>
                <a:gd name="T72" fmla="*/ 661 w 1027"/>
                <a:gd name="T73" fmla="*/ 3559 h 4181"/>
                <a:gd name="T74" fmla="*/ 740 w 1027"/>
                <a:gd name="T75" fmla="*/ 3643 h 4181"/>
                <a:gd name="T76" fmla="*/ 747 w 1027"/>
                <a:gd name="T77" fmla="*/ 3717 h 4181"/>
                <a:gd name="T78" fmla="*/ 747 w 1027"/>
                <a:gd name="T79" fmla="*/ 3791 h 4181"/>
                <a:gd name="T80" fmla="*/ 747 w 1027"/>
                <a:gd name="T81" fmla="*/ 3991 h 4181"/>
                <a:gd name="T82" fmla="*/ 747 w 1027"/>
                <a:gd name="T83" fmla="*/ 4054 h 4181"/>
                <a:gd name="T84" fmla="*/ 753 w 1027"/>
                <a:gd name="T85" fmla="*/ 4117 h 4181"/>
                <a:gd name="T86" fmla="*/ 13 w 1027"/>
                <a:gd name="T87" fmla="*/ 4180 h 41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27" h="4181">
                  <a:moveTo>
                    <a:pt x="0" y="0"/>
                  </a:moveTo>
                  <a:lnTo>
                    <a:pt x="726" y="0"/>
                  </a:lnTo>
                  <a:lnTo>
                    <a:pt x="740" y="0"/>
                  </a:lnTo>
                  <a:lnTo>
                    <a:pt x="787" y="22"/>
                  </a:lnTo>
                  <a:lnTo>
                    <a:pt x="806" y="53"/>
                  </a:lnTo>
                  <a:lnTo>
                    <a:pt x="826" y="64"/>
                  </a:lnTo>
                  <a:lnTo>
                    <a:pt x="840" y="127"/>
                  </a:lnTo>
                  <a:lnTo>
                    <a:pt x="853" y="169"/>
                  </a:lnTo>
                  <a:lnTo>
                    <a:pt x="873" y="253"/>
                  </a:lnTo>
                  <a:lnTo>
                    <a:pt x="886" y="338"/>
                  </a:lnTo>
                  <a:lnTo>
                    <a:pt x="906" y="422"/>
                  </a:lnTo>
                  <a:lnTo>
                    <a:pt x="959" y="464"/>
                  </a:lnTo>
                  <a:lnTo>
                    <a:pt x="1012" y="485"/>
                  </a:lnTo>
                  <a:lnTo>
                    <a:pt x="1026" y="517"/>
                  </a:lnTo>
                  <a:lnTo>
                    <a:pt x="1026" y="580"/>
                  </a:lnTo>
                  <a:lnTo>
                    <a:pt x="1026" y="643"/>
                  </a:lnTo>
                  <a:lnTo>
                    <a:pt x="1026" y="706"/>
                  </a:lnTo>
                  <a:lnTo>
                    <a:pt x="1026" y="748"/>
                  </a:lnTo>
                  <a:lnTo>
                    <a:pt x="1019" y="832"/>
                  </a:lnTo>
                  <a:lnTo>
                    <a:pt x="1012" y="896"/>
                  </a:lnTo>
                  <a:lnTo>
                    <a:pt x="1005" y="980"/>
                  </a:lnTo>
                  <a:lnTo>
                    <a:pt x="999" y="1011"/>
                  </a:lnTo>
                  <a:lnTo>
                    <a:pt x="986" y="1033"/>
                  </a:lnTo>
                  <a:lnTo>
                    <a:pt x="972" y="1054"/>
                  </a:lnTo>
                  <a:lnTo>
                    <a:pt x="959" y="1085"/>
                  </a:lnTo>
                  <a:lnTo>
                    <a:pt x="919" y="1106"/>
                  </a:lnTo>
                  <a:lnTo>
                    <a:pt x="899" y="1127"/>
                  </a:lnTo>
                  <a:lnTo>
                    <a:pt x="886" y="1159"/>
                  </a:lnTo>
                  <a:lnTo>
                    <a:pt x="847" y="1169"/>
                  </a:lnTo>
                  <a:lnTo>
                    <a:pt x="806" y="1190"/>
                  </a:lnTo>
                  <a:lnTo>
                    <a:pt x="800" y="1254"/>
                  </a:lnTo>
                  <a:lnTo>
                    <a:pt x="793" y="1338"/>
                  </a:lnTo>
                  <a:lnTo>
                    <a:pt x="793" y="1369"/>
                  </a:lnTo>
                  <a:lnTo>
                    <a:pt x="793" y="1412"/>
                  </a:lnTo>
                  <a:lnTo>
                    <a:pt x="793" y="1517"/>
                  </a:lnTo>
                  <a:lnTo>
                    <a:pt x="793" y="1548"/>
                  </a:lnTo>
                  <a:lnTo>
                    <a:pt x="793" y="1612"/>
                  </a:lnTo>
                  <a:lnTo>
                    <a:pt x="793" y="1654"/>
                  </a:lnTo>
                  <a:lnTo>
                    <a:pt x="806" y="1759"/>
                  </a:lnTo>
                  <a:lnTo>
                    <a:pt x="847" y="1843"/>
                  </a:lnTo>
                  <a:lnTo>
                    <a:pt x="860" y="1875"/>
                  </a:lnTo>
                  <a:lnTo>
                    <a:pt x="860" y="1938"/>
                  </a:lnTo>
                  <a:lnTo>
                    <a:pt x="853" y="1980"/>
                  </a:lnTo>
                  <a:lnTo>
                    <a:pt x="840" y="2022"/>
                  </a:lnTo>
                  <a:lnTo>
                    <a:pt x="826" y="2085"/>
                  </a:lnTo>
                  <a:lnTo>
                    <a:pt x="813" y="2117"/>
                  </a:lnTo>
                  <a:lnTo>
                    <a:pt x="800" y="2148"/>
                  </a:lnTo>
                  <a:lnTo>
                    <a:pt x="793" y="2243"/>
                  </a:lnTo>
                  <a:lnTo>
                    <a:pt x="780" y="2306"/>
                  </a:lnTo>
                  <a:lnTo>
                    <a:pt x="773" y="2370"/>
                  </a:lnTo>
                  <a:lnTo>
                    <a:pt x="766" y="2433"/>
                  </a:lnTo>
                  <a:lnTo>
                    <a:pt x="760" y="2464"/>
                  </a:lnTo>
                  <a:lnTo>
                    <a:pt x="714" y="2496"/>
                  </a:lnTo>
                  <a:lnTo>
                    <a:pt x="661" y="2517"/>
                  </a:lnTo>
                  <a:lnTo>
                    <a:pt x="634" y="2549"/>
                  </a:lnTo>
                  <a:lnTo>
                    <a:pt x="568" y="2633"/>
                  </a:lnTo>
                  <a:lnTo>
                    <a:pt x="514" y="2696"/>
                  </a:lnTo>
                  <a:lnTo>
                    <a:pt x="508" y="2728"/>
                  </a:lnTo>
                  <a:lnTo>
                    <a:pt x="495" y="2770"/>
                  </a:lnTo>
                  <a:lnTo>
                    <a:pt x="495" y="2833"/>
                  </a:lnTo>
                  <a:lnTo>
                    <a:pt x="495" y="2917"/>
                  </a:lnTo>
                  <a:lnTo>
                    <a:pt x="495" y="2980"/>
                  </a:lnTo>
                  <a:lnTo>
                    <a:pt x="495" y="3064"/>
                  </a:lnTo>
                  <a:lnTo>
                    <a:pt x="495" y="3128"/>
                  </a:lnTo>
                  <a:lnTo>
                    <a:pt x="495" y="3159"/>
                  </a:lnTo>
                  <a:lnTo>
                    <a:pt x="514" y="3191"/>
                  </a:lnTo>
                  <a:lnTo>
                    <a:pt x="541" y="3212"/>
                  </a:lnTo>
                  <a:lnTo>
                    <a:pt x="608" y="3233"/>
                  </a:lnTo>
                  <a:lnTo>
                    <a:pt x="627" y="3264"/>
                  </a:lnTo>
                  <a:lnTo>
                    <a:pt x="634" y="3296"/>
                  </a:lnTo>
                  <a:lnTo>
                    <a:pt x="634" y="3338"/>
                  </a:lnTo>
                  <a:lnTo>
                    <a:pt x="634" y="3422"/>
                  </a:lnTo>
                  <a:lnTo>
                    <a:pt x="634" y="3454"/>
                  </a:lnTo>
                  <a:lnTo>
                    <a:pt x="661" y="3559"/>
                  </a:lnTo>
                  <a:lnTo>
                    <a:pt x="700" y="3580"/>
                  </a:lnTo>
                  <a:lnTo>
                    <a:pt x="740" y="3643"/>
                  </a:lnTo>
                  <a:lnTo>
                    <a:pt x="740" y="3675"/>
                  </a:lnTo>
                  <a:lnTo>
                    <a:pt x="747" y="3717"/>
                  </a:lnTo>
                  <a:lnTo>
                    <a:pt x="747" y="3759"/>
                  </a:lnTo>
                  <a:lnTo>
                    <a:pt x="747" y="3791"/>
                  </a:lnTo>
                  <a:lnTo>
                    <a:pt x="747" y="3875"/>
                  </a:lnTo>
                  <a:lnTo>
                    <a:pt x="747" y="3991"/>
                  </a:lnTo>
                  <a:lnTo>
                    <a:pt x="747" y="4022"/>
                  </a:lnTo>
                  <a:lnTo>
                    <a:pt x="747" y="4054"/>
                  </a:lnTo>
                  <a:lnTo>
                    <a:pt x="753" y="4086"/>
                  </a:lnTo>
                  <a:lnTo>
                    <a:pt x="753" y="4117"/>
                  </a:lnTo>
                  <a:lnTo>
                    <a:pt x="769" y="4180"/>
                  </a:lnTo>
                  <a:lnTo>
                    <a:pt x="13" y="4180"/>
                  </a:lnTo>
                  <a:lnTo>
                    <a:pt x="0" y="0"/>
                  </a:lnTo>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40" name="Freeform 4">
              <a:extLst>
                <a:ext uri="{FF2B5EF4-FFF2-40B4-BE49-F238E27FC236}">
                  <a16:creationId xmlns:a16="http://schemas.microsoft.com/office/drawing/2014/main" id="{B552EB7B-0482-46EB-BC57-4FB833803EAD}"/>
                </a:ext>
              </a:extLst>
            </p:cNvPr>
            <p:cNvSpPr>
              <a:spLocks/>
            </p:cNvSpPr>
            <p:nvPr/>
          </p:nvSpPr>
          <p:spPr bwMode="auto">
            <a:xfrm>
              <a:off x="0" y="0"/>
              <a:ext cx="1027" cy="4320"/>
            </a:xfrm>
            <a:custGeom>
              <a:avLst/>
              <a:gdLst>
                <a:gd name="T0" fmla="*/ 726 w 1027"/>
                <a:gd name="T1" fmla="*/ 0 h 4320"/>
                <a:gd name="T2" fmla="*/ 787 w 1027"/>
                <a:gd name="T3" fmla="*/ 23 h 4320"/>
                <a:gd name="T4" fmla="*/ 826 w 1027"/>
                <a:gd name="T5" fmla="*/ 65 h 4320"/>
                <a:gd name="T6" fmla="*/ 853 w 1027"/>
                <a:gd name="T7" fmla="*/ 170 h 4320"/>
                <a:gd name="T8" fmla="*/ 886 w 1027"/>
                <a:gd name="T9" fmla="*/ 339 h 4320"/>
                <a:gd name="T10" fmla="*/ 959 w 1027"/>
                <a:gd name="T11" fmla="*/ 465 h 4320"/>
                <a:gd name="T12" fmla="*/ 1026 w 1027"/>
                <a:gd name="T13" fmla="*/ 518 h 4320"/>
                <a:gd name="T14" fmla="*/ 1026 w 1027"/>
                <a:gd name="T15" fmla="*/ 644 h 4320"/>
                <a:gd name="T16" fmla="*/ 1026 w 1027"/>
                <a:gd name="T17" fmla="*/ 749 h 4320"/>
                <a:gd name="T18" fmla="*/ 1012 w 1027"/>
                <a:gd name="T19" fmla="*/ 897 h 4320"/>
                <a:gd name="T20" fmla="*/ 999 w 1027"/>
                <a:gd name="T21" fmla="*/ 1012 h 4320"/>
                <a:gd name="T22" fmla="*/ 972 w 1027"/>
                <a:gd name="T23" fmla="*/ 1055 h 4320"/>
                <a:gd name="T24" fmla="*/ 919 w 1027"/>
                <a:gd name="T25" fmla="*/ 1107 h 4320"/>
                <a:gd name="T26" fmla="*/ 886 w 1027"/>
                <a:gd name="T27" fmla="*/ 1160 h 4320"/>
                <a:gd name="T28" fmla="*/ 806 w 1027"/>
                <a:gd name="T29" fmla="*/ 1191 h 4320"/>
                <a:gd name="T30" fmla="*/ 793 w 1027"/>
                <a:gd name="T31" fmla="*/ 1339 h 4320"/>
                <a:gd name="T32" fmla="*/ 793 w 1027"/>
                <a:gd name="T33" fmla="*/ 1413 h 4320"/>
                <a:gd name="T34" fmla="*/ 793 w 1027"/>
                <a:gd name="T35" fmla="*/ 1549 h 4320"/>
                <a:gd name="T36" fmla="*/ 793 w 1027"/>
                <a:gd name="T37" fmla="*/ 1655 h 4320"/>
                <a:gd name="T38" fmla="*/ 847 w 1027"/>
                <a:gd name="T39" fmla="*/ 1844 h 4320"/>
                <a:gd name="T40" fmla="*/ 860 w 1027"/>
                <a:gd name="T41" fmla="*/ 1939 h 4320"/>
                <a:gd name="T42" fmla="*/ 840 w 1027"/>
                <a:gd name="T43" fmla="*/ 2023 h 4320"/>
                <a:gd name="T44" fmla="*/ 813 w 1027"/>
                <a:gd name="T45" fmla="*/ 2118 h 4320"/>
                <a:gd name="T46" fmla="*/ 793 w 1027"/>
                <a:gd name="T47" fmla="*/ 2244 h 4320"/>
                <a:gd name="T48" fmla="*/ 773 w 1027"/>
                <a:gd name="T49" fmla="*/ 2371 h 4320"/>
                <a:gd name="T50" fmla="*/ 760 w 1027"/>
                <a:gd name="T51" fmla="*/ 2465 h 4320"/>
                <a:gd name="T52" fmla="*/ 661 w 1027"/>
                <a:gd name="T53" fmla="*/ 2518 h 4320"/>
                <a:gd name="T54" fmla="*/ 568 w 1027"/>
                <a:gd name="T55" fmla="*/ 2634 h 4320"/>
                <a:gd name="T56" fmla="*/ 508 w 1027"/>
                <a:gd name="T57" fmla="*/ 2729 h 4320"/>
                <a:gd name="T58" fmla="*/ 495 w 1027"/>
                <a:gd name="T59" fmla="*/ 2834 h 4320"/>
                <a:gd name="T60" fmla="*/ 495 w 1027"/>
                <a:gd name="T61" fmla="*/ 2981 h 4320"/>
                <a:gd name="T62" fmla="*/ 495 w 1027"/>
                <a:gd name="T63" fmla="*/ 3129 h 4320"/>
                <a:gd name="T64" fmla="*/ 514 w 1027"/>
                <a:gd name="T65" fmla="*/ 3192 h 4320"/>
                <a:gd name="T66" fmla="*/ 608 w 1027"/>
                <a:gd name="T67" fmla="*/ 3234 h 4320"/>
                <a:gd name="T68" fmla="*/ 634 w 1027"/>
                <a:gd name="T69" fmla="*/ 3297 h 4320"/>
                <a:gd name="T70" fmla="*/ 634 w 1027"/>
                <a:gd name="T71" fmla="*/ 3423 h 4320"/>
                <a:gd name="T72" fmla="*/ 661 w 1027"/>
                <a:gd name="T73" fmla="*/ 3560 h 4320"/>
                <a:gd name="T74" fmla="*/ 740 w 1027"/>
                <a:gd name="T75" fmla="*/ 3644 h 4320"/>
                <a:gd name="T76" fmla="*/ 747 w 1027"/>
                <a:gd name="T77" fmla="*/ 3718 h 4320"/>
                <a:gd name="T78" fmla="*/ 747 w 1027"/>
                <a:gd name="T79" fmla="*/ 3792 h 4320"/>
                <a:gd name="T80" fmla="*/ 747 w 1027"/>
                <a:gd name="T81" fmla="*/ 3992 h 4320"/>
                <a:gd name="T82" fmla="*/ 747 w 1027"/>
                <a:gd name="T83" fmla="*/ 4055 h 4320"/>
                <a:gd name="T84" fmla="*/ 753 w 1027"/>
                <a:gd name="T85" fmla="*/ 4118 h 4320"/>
                <a:gd name="T86" fmla="*/ 760 w 1027"/>
                <a:gd name="T87" fmla="*/ 4181 h 4320"/>
                <a:gd name="T88" fmla="*/ 740 w 1027"/>
                <a:gd name="T89" fmla="*/ 4297 h 4320"/>
                <a:gd name="T90" fmla="*/ 0 w 1027"/>
                <a:gd name="T91" fmla="*/ 4319 h 4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7" h="4320">
                  <a:moveTo>
                    <a:pt x="0" y="0"/>
                  </a:moveTo>
                  <a:lnTo>
                    <a:pt x="726" y="0"/>
                  </a:lnTo>
                  <a:lnTo>
                    <a:pt x="740" y="0"/>
                  </a:lnTo>
                  <a:lnTo>
                    <a:pt x="787" y="23"/>
                  </a:lnTo>
                  <a:lnTo>
                    <a:pt x="806" y="54"/>
                  </a:lnTo>
                  <a:lnTo>
                    <a:pt x="826" y="65"/>
                  </a:lnTo>
                  <a:lnTo>
                    <a:pt x="840" y="128"/>
                  </a:lnTo>
                  <a:lnTo>
                    <a:pt x="853" y="170"/>
                  </a:lnTo>
                  <a:lnTo>
                    <a:pt x="873" y="254"/>
                  </a:lnTo>
                  <a:lnTo>
                    <a:pt x="886" y="339"/>
                  </a:lnTo>
                  <a:lnTo>
                    <a:pt x="906" y="423"/>
                  </a:lnTo>
                  <a:lnTo>
                    <a:pt x="959" y="465"/>
                  </a:lnTo>
                  <a:lnTo>
                    <a:pt x="1012" y="486"/>
                  </a:lnTo>
                  <a:lnTo>
                    <a:pt x="1026" y="518"/>
                  </a:lnTo>
                  <a:lnTo>
                    <a:pt x="1026" y="581"/>
                  </a:lnTo>
                  <a:lnTo>
                    <a:pt x="1026" y="644"/>
                  </a:lnTo>
                  <a:lnTo>
                    <a:pt x="1026" y="707"/>
                  </a:lnTo>
                  <a:lnTo>
                    <a:pt x="1026" y="749"/>
                  </a:lnTo>
                  <a:lnTo>
                    <a:pt x="1019" y="833"/>
                  </a:lnTo>
                  <a:lnTo>
                    <a:pt x="1012" y="897"/>
                  </a:lnTo>
                  <a:lnTo>
                    <a:pt x="1005" y="981"/>
                  </a:lnTo>
                  <a:lnTo>
                    <a:pt x="999" y="1012"/>
                  </a:lnTo>
                  <a:lnTo>
                    <a:pt x="986" y="1034"/>
                  </a:lnTo>
                  <a:lnTo>
                    <a:pt x="972" y="1055"/>
                  </a:lnTo>
                  <a:lnTo>
                    <a:pt x="959" y="1086"/>
                  </a:lnTo>
                  <a:lnTo>
                    <a:pt x="919" y="1107"/>
                  </a:lnTo>
                  <a:lnTo>
                    <a:pt x="899" y="1128"/>
                  </a:lnTo>
                  <a:lnTo>
                    <a:pt x="886" y="1160"/>
                  </a:lnTo>
                  <a:lnTo>
                    <a:pt x="847" y="1170"/>
                  </a:lnTo>
                  <a:lnTo>
                    <a:pt x="806" y="1191"/>
                  </a:lnTo>
                  <a:lnTo>
                    <a:pt x="800" y="1255"/>
                  </a:lnTo>
                  <a:lnTo>
                    <a:pt x="793" y="1339"/>
                  </a:lnTo>
                  <a:lnTo>
                    <a:pt x="793" y="1370"/>
                  </a:lnTo>
                  <a:lnTo>
                    <a:pt x="793" y="1413"/>
                  </a:lnTo>
                  <a:lnTo>
                    <a:pt x="793" y="1518"/>
                  </a:lnTo>
                  <a:lnTo>
                    <a:pt x="793" y="1549"/>
                  </a:lnTo>
                  <a:lnTo>
                    <a:pt x="793" y="1613"/>
                  </a:lnTo>
                  <a:lnTo>
                    <a:pt x="793" y="1655"/>
                  </a:lnTo>
                  <a:lnTo>
                    <a:pt x="806" y="1760"/>
                  </a:lnTo>
                  <a:lnTo>
                    <a:pt x="847" y="1844"/>
                  </a:lnTo>
                  <a:lnTo>
                    <a:pt x="860" y="1876"/>
                  </a:lnTo>
                  <a:lnTo>
                    <a:pt x="860" y="1939"/>
                  </a:lnTo>
                  <a:lnTo>
                    <a:pt x="853" y="1981"/>
                  </a:lnTo>
                  <a:lnTo>
                    <a:pt x="840" y="2023"/>
                  </a:lnTo>
                  <a:lnTo>
                    <a:pt x="826" y="2086"/>
                  </a:lnTo>
                  <a:lnTo>
                    <a:pt x="813" y="2118"/>
                  </a:lnTo>
                  <a:lnTo>
                    <a:pt x="800" y="2149"/>
                  </a:lnTo>
                  <a:lnTo>
                    <a:pt x="793" y="2244"/>
                  </a:lnTo>
                  <a:lnTo>
                    <a:pt x="780" y="2307"/>
                  </a:lnTo>
                  <a:lnTo>
                    <a:pt x="773" y="2371"/>
                  </a:lnTo>
                  <a:lnTo>
                    <a:pt x="766" y="2434"/>
                  </a:lnTo>
                  <a:lnTo>
                    <a:pt x="760" y="2465"/>
                  </a:lnTo>
                  <a:lnTo>
                    <a:pt x="714" y="2497"/>
                  </a:lnTo>
                  <a:lnTo>
                    <a:pt x="661" y="2518"/>
                  </a:lnTo>
                  <a:lnTo>
                    <a:pt x="634" y="2550"/>
                  </a:lnTo>
                  <a:lnTo>
                    <a:pt x="568" y="2634"/>
                  </a:lnTo>
                  <a:lnTo>
                    <a:pt x="514" y="2697"/>
                  </a:lnTo>
                  <a:lnTo>
                    <a:pt x="508" y="2729"/>
                  </a:lnTo>
                  <a:lnTo>
                    <a:pt x="495" y="2771"/>
                  </a:lnTo>
                  <a:lnTo>
                    <a:pt x="495" y="2834"/>
                  </a:lnTo>
                  <a:lnTo>
                    <a:pt x="495" y="2918"/>
                  </a:lnTo>
                  <a:lnTo>
                    <a:pt x="495" y="2981"/>
                  </a:lnTo>
                  <a:lnTo>
                    <a:pt x="495" y="3065"/>
                  </a:lnTo>
                  <a:lnTo>
                    <a:pt x="495" y="3129"/>
                  </a:lnTo>
                  <a:lnTo>
                    <a:pt x="495" y="3160"/>
                  </a:lnTo>
                  <a:lnTo>
                    <a:pt x="514" y="3192"/>
                  </a:lnTo>
                  <a:lnTo>
                    <a:pt x="541" y="3213"/>
                  </a:lnTo>
                  <a:lnTo>
                    <a:pt x="608" y="3234"/>
                  </a:lnTo>
                  <a:lnTo>
                    <a:pt x="627" y="3265"/>
                  </a:lnTo>
                  <a:lnTo>
                    <a:pt x="634" y="3297"/>
                  </a:lnTo>
                  <a:lnTo>
                    <a:pt x="634" y="3339"/>
                  </a:lnTo>
                  <a:lnTo>
                    <a:pt x="634" y="3423"/>
                  </a:lnTo>
                  <a:lnTo>
                    <a:pt x="634" y="3455"/>
                  </a:lnTo>
                  <a:lnTo>
                    <a:pt x="661" y="3560"/>
                  </a:lnTo>
                  <a:lnTo>
                    <a:pt x="700" y="3581"/>
                  </a:lnTo>
                  <a:lnTo>
                    <a:pt x="740" y="3644"/>
                  </a:lnTo>
                  <a:lnTo>
                    <a:pt x="740" y="3676"/>
                  </a:lnTo>
                  <a:lnTo>
                    <a:pt x="747" y="3718"/>
                  </a:lnTo>
                  <a:lnTo>
                    <a:pt x="747" y="3760"/>
                  </a:lnTo>
                  <a:lnTo>
                    <a:pt x="747" y="3792"/>
                  </a:lnTo>
                  <a:lnTo>
                    <a:pt x="747" y="3876"/>
                  </a:lnTo>
                  <a:lnTo>
                    <a:pt x="747" y="3992"/>
                  </a:lnTo>
                  <a:lnTo>
                    <a:pt x="747" y="4023"/>
                  </a:lnTo>
                  <a:lnTo>
                    <a:pt x="747" y="4055"/>
                  </a:lnTo>
                  <a:lnTo>
                    <a:pt x="753" y="4087"/>
                  </a:lnTo>
                  <a:lnTo>
                    <a:pt x="753" y="4118"/>
                  </a:lnTo>
                  <a:lnTo>
                    <a:pt x="760" y="4150"/>
                  </a:lnTo>
                  <a:lnTo>
                    <a:pt x="760" y="4181"/>
                  </a:lnTo>
                  <a:lnTo>
                    <a:pt x="747" y="4266"/>
                  </a:lnTo>
                  <a:lnTo>
                    <a:pt x="740" y="4297"/>
                  </a:lnTo>
                  <a:lnTo>
                    <a:pt x="727" y="4319"/>
                  </a:lnTo>
                  <a:lnTo>
                    <a:pt x="0" y="4319"/>
                  </a:lnTo>
                  <a:lnTo>
                    <a:pt x="0" y="0"/>
                  </a:lnTo>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grpSp>
        <p:nvGrpSpPr>
          <p:cNvPr id="1027" name="Group 5">
            <a:extLst>
              <a:ext uri="{FF2B5EF4-FFF2-40B4-BE49-F238E27FC236}">
                <a16:creationId xmlns:a16="http://schemas.microsoft.com/office/drawing/2014/main" id="{805671E9-B5EC-43AF-9226-2B0CD55CE9C1}"/>
              </a:ext>
            </a:extLst>
          </p:cNvPr>
          <p:cNvGrpSpPr>
            <a:grpSpLocks/>
          </p:cNvGrpSpPr>
          <p:nvPr/>
        </p:nvGrpSpPr>
        <p:grpSpPr bwMode="auto">
          <a:xfrm>
            <a:off x="554038" y="0"/>
            <a:ext cx="1081087" cy="6859588"/>
            <a:chOff x="349" y="0"/>
            <a:chExt cx="681" cy="4321"/>
          </a:xfrm>
        </p:grpSpPr>
        <p:sp>
          <p:nvSpPr>
            <p:cNvPr id="1033" name="Freeform 6">
              <a:extLst>
                <a:ext uri="{FF2B5EF4-FFF2-40B4-BE49-F238E27FC236}">
                  <a16:creationId xmlns:a16="http://schemas.microsoft.com/office/drawing/2014/main" id="{C61BBAAE-3B05-4814-B410-575F281A4F32}"/>
                </a:ext>
              </a:extLst>
            </p:cNvPr>
            <p:cNvSpPr>
              <a:spLocks/>
            </p:cNvSpPr>
            <p:nvPr/>
          </p:nvSpPr>
          <p:spPr bwMode="auto">
            <a:xfrm>
              <a:off x="661" y="479"/>
              <a:ext cx="369" cy="1340"/>
            </a:xfrm>
            <a:custGeom>
              <a:avLst/>
              <a:gdLst>
                <a:gd name="T0" fmla="*/ 306 w 369"/>
                <a:gd name="T1" fmla="*/ 73 h 1340"/>
                <a:gd name="T2" fmla="*/ 299 w 369"/>
                <a:gd name="T3" fmla="*/ 136 h 1340"/>
                <a:gd name="T4" fmla="*/ 299 w 369"/>
                <a:gd name="T5" fmla="*/ 200 h 1340"/>
                <a:gd name="T6" fmla="*/ 285 w 369"/>
                <a:gd name="T7" fmla="*/ 263 h 1340"/>
                <a:gd name="T8" fmla="*/ 285 w 369"/>
                <a:gd name="T9" fmla="*/ 326 h 1340"/>
                <a:gd name="T10" fmla="*/ 279 w 369"/>
                <a:gd name="T11" fmla="*/ 379 h 1340"/>
                <a:gd name="T12" fmla="*/ 266 w 369"/>
                <a:gd name="T13" fmla="*/ 442 h 1340"/>
                <a:gd name="T14" fmla="*/ 219 w 369"/>
                <a:gd name="T15" fmla="*/ 463 h 1340"/>
                <a:gd name="T16" fmla="*/ 179 w 369"/>
                <a:gd name="T17" fmla="*/ 463 h 1340"/>
                <a:gd name="T18" fmla="*/ 139 w 369"/>
                <a:gd name="T19" fmla="*/ 526 h 1340"/>
                <a:gd name="T20" fmla="*/ 99 w 369"/>
                <a:gd name="T21" fmla="*/ 536 h 1340"/>
                <a:gd name="T22" fmla="*/ 60 w 369"/>
                <a:gd name="T23" fmla="*/ 579 h 1340"/>
                <a:gd name="T24" fmla="*/ 39 w 369"/>
                <a:gd name="T25" fmla="*/ 642 h 1340"/>
                <a:gd name="T26" fmla="*/ 53 w 369"/>
                <a:gd name="T27" fmla="*/ 705 h 1340"/>
                <a:gd name="T28" fmla="*/ 26 w 369"/>
                <a:gd name="T29" fmla="*/ 758 h 1340"/>
                <a:gd name="T30" fmla="*/ 0 w 369"/>
                <a:gd name="T31" fmla="*/ 842 h 1340"/>
                <a:gd name="T32" fmla="*/ 39 w 369"/>
                <a:gd name="T33" fmla="*/ 884 h 1340"/>
                <a:gd name="T34" fmla="*/ 53 w 369"/>
                <a:gd name="T35" fmla="*/ 937 h 1340"/>
                <a:gd name="T36" fmla="*/ 39 w 369"/>
                <a:gd name="T37" fmla="*/ 1010 h 1340"/>
                <a:gd name="T38" fmla="*/ 26 w 369"/>
                <a:gd name="T39" fmla="*/ 1073 h 1340"/>
                <a:gd name="T40" fmla="*/ 26 w 369"/>
                <a:gd name="T41" fmla="*/ 1137 h 1340"/>
                <a:gd name="T42" fmla="*/ 73 w 369"/>
                <a:gd name="T43" fmla="*/ 1189 h 1340"/>
                <a:gd name="T44" fmla="*/ 86 w 369"/>
                <a:gd name="T45" fmla="*/ 1252 h 1340"/>
                <a:gd name="T46" fmla="*/ 126 w 369"/>
                <a:gd name="T47" fmla="*/ 1284 h 1340"/>
                <a:gd name="T48" fmla="*/ 151 w 369"/>
                <a:gd name="T49" fmla="*/ 1312 h 1340"/>
                <a:gd name="T50" fmla="*/ 134 w 369"/>
                <a:gd name="T51" fmla="*/ 1228 h 1340"/>
                <a:gd name="T52" fmla="*/ 130 w 369"/>
                <a:gd name="T53" fmla="*/ 1129 h 1340"/>
                <a:gd name="T54" fmla="*/ 127 w 369"/>
                <a:gd name="T55" fmla="*/ 997 h 1340"/>
                <a:gd name="T56" fmla="*/ 134 w 369"/>
                <a:gd name="T57" fmla="*/ 823 h 1340"/>
                <a:gd name="T58" fmla="*/ 142 w 369"/>
                <a:gd name="T59" fmla="*/ 736 h 1340"/>
                <a:gd name="T60" fmla="*/ 185 w 369"/>
                <a:gd name="T61" fmla="*/ 700 h 1340"/>
                <a:gd name="T62" fmla="*/ 242 w 369"/>
                <a:gd name="T63" fmla="*/ 652 h 1340"/>
                <a:gd name="T64" fmla="*/ 290 w 369"/>
                <a:gd name="T65" fmla="*/ 619 h 1340"/>
                <a:gd name="T66" fmla="*/ 340 w 369"/>
                <a:gd name="T67" fmla="*/ 538 h 1340"/>
                <a:gd name="T68" fmla="*/ 352 w 369"/>
                <a:gd name="T69" fmla="*/ 430 h 1340"/>
                <a:gd name="T70" fmla="*/ 364 w 369"/>
                <a:gd name="T71" fmla="*/ 298 h 1340"/>
                <a:gd name="T72" fmla="*/ 364 w 369"/>
                <a:gd name="T73" fmla="*/ 226 h 1340"/>
                <a:gd name="T74" fmla="*/ 368 w 369"/>
                <a:gd name="T75" fmla="*/ 124 h 1340"/>
                <a:gd name="T76" fmla="*/ 338 w 369"/>
                <a:gd name="T77" fmla="*/ 52 h 1340"/>
                <a:gd name="T78" fmla="*/ 326 w 369"/>
                <a:gd name="T79" fmla="*/ 0 h 13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9" h="1340">
                  <a:moveTo>
                    <a:pt x="361" y="58"/>
                  </a:moveTo>
                  <a:lnTo>
                    <a:pt x="306" y="73"/>
                  </a:lnTo>
                  <a:lnTo>
                    <a:pt x="306" y="105"/>
                  </a:lnTo>
                  <a:lnTo>
                    <a:pt x="299" y="136"/>
                  </a:lnTo>
                  <a:lnTo>
                    <a:pt x="299" y="168"/>
                  </a:lnTo>
                  <a:lnTo>
                    <a:pt x="299" y="200"/>
                  </a:lnTo>
                  <a:lnTo>
                    <a:pt x="292" y="231"/>
                  </a:lnTo>
                  <a:lnTo>
                    <a:pt x="285" y="263"/>
                  </a:lnTo>
                  <a:lnTo>
                    <a:pt x="285" y="294"/>
                  </a:lnTo>
                  <a:lnTo>
                    <a:pt x="285" y="326"/>
                  </a:lnTo>
                  <a:lnTo>
                    <a:pt x="285" y="357"/>
                  </a:lnTo>
                  <a:lnTo>
                    <a:pt x="279" y="379"/>
                  </a:lnTo>
                  <a:lnTo>
                    <a:pt x="272" y="410"/>
                  </a:lnTo>
                  <a:lnTo>
                    <a:pt x="266" y="442"/>
                  </a:lnTo>
                  <a:lnTo>
                    <a:pt x="239" y="463"/>
                  </a:lnTo>
                  <a:lnTo>
                    <a:pt x="219" y="463"/>
                  </a:lnTo>
                  <a:lnTo>
                    <a:pt x="199" y="463"/>
                  </a:lnTo>
                  <a:lnTo>
                    <a:pt x="179" y="463"/>
                  </a:lnTo>
                  <a:lnTo>
                    <a:pt x="159" y="505"/>
                  </a:lnTo>
                  <a:lnTo>
                    <a:pt x="139" y="526"/>
                  </a:lnTo>
                  <a:lnTo>
                    <a:pt x="119" y="526"/>
                  </a:lnTo>
                  <a:lnTo>
                    <a:pt x="99" y="536"/>
                  </a:lnTo>
                  <a:lnTo>
                    <a:pt x="79" y="558"/>
                  </a:lnTo>
                  <a:lnTo>
                    <a:pt x="60" y="579"/>
                  </a:lnTo>
                  <a:lnTo>
                    <a:pt x="46" y="610"/>
                  </a:lnTo>
                  <a:lnTo>
                    <a:pt x="39" y="642"/>
                  </a:lnTo>
                  <a:lnTo>
                    <a:pt x="39" y="673"/>
                  </a:lnTo>
                  <a:lnTo>
                    <a:pt x="53" y="705"/>
                  </a:lnTo>
                  <a:lnTo>
                    <a:pt x="39" y="736"/>
                  </a:lnTo>
                  <a:lnTo>
                    <a:pt x="26" y="758"/>
                  </a:lnTo>
                  <a:lnTo>
                    <a:pt x="6" y="800"/>
                  </a:lnTo>
                  <a:lnTo>
                    <a:pt x="0" y="842"/>
                  </a:lnTo>
                  <a:lnTo>
                    <a:pt x="19" y="873"/>
                  </a:lnTo>
                  <a:lnTo>
                    <a:pt x="39" y="884"/>
                  </a:lnTo>
                  <a:lnTo>
                    <a:pt x="46" y="915"/>
                  </a:lnTo>
                  <a:lnTo>
                    <a:pt x="53" y="937"/>
                  </a:lnTo>
                  <a:lnTo>
                    <a:pt x="53" y="968"/>
                  </a:lnTo>
                  <a:lnTo>
                    <a:pt x="39" y="1010"/>
                  </a:lnTo>
                  <a:lnTo>
                    <a:pt x="39" y="1042"/>
                  </a:lnTo>
                  <a:lnTo>
                    <a:pt x="26" y="1073"/>
                  </a:lnTo>
                  <a:lnTo>
                    <a:pt x="19" y="1105"/>
                  </a:lnTo>
                  <a:lnTo>
                    <a:pt x="26" y="1137"/>
                  </a:lnTo>
                  <a:lnTo>
                    <a:pt x="53" y="1158"/>
                  </a:lnTo>
                  <a:lnTo>
                    <a:pt x="73" y="1189"/>
                  </a:lnTo>
                  <a:lnTo>
                    <a:pt x="79" y="1221"/>
                  </a:lnTo>
                  <a:lnTo>
                    <a:pt x="86" y="1252"/>
                  </a:lnTo>
                  <a:lnTo>
                    <a:pt x="106" y="1263"/>
                  </a:lnTo>
                  <a:lnTo>
                    <a:pt x="126" y="1284"/>
                  </a:lnTo>
                  <a:lnTo>
                    <a:pt x="161" y="1339"/>
                  </a:lnTo>
                  <a:lnTo>
                    <a:pt x="151" y="1312"/>
                  </a:lnTo>
                  <a:lnTo>
                    <a:pt x="142" y="1261"/>
                  </a:lnTo>
                  <a:lnTo>
                    <a:pt x="134" y="1228"/>
                  </a:lnTo>
                  <a:lnTo>
                    <a:pt x="127" y="1165"/>
                  </a:lnTo>
                  <a:lnTo>
                    <a:pt x="130" y="1129"/>
                  </a:lnTo>
                  <a:lnTo>
                    <a:pt x="127" y="1087"/>
                  </a:lnTo>
                  <a:lnTo>
                    <a:pt x="127" y="997"/>
                  </a:lnTo>
                  <a:lnTo>
                    <a:pt x="130" y="910"/>
                  </a:lnTo>
                  <a:lnTo>
                    <a:pt x="134" y="823"/>
                  </a:lnTo>
                  <a:lnTo>
                    <a:pt x="134" y="787"/>
                  </a:lnTo>
                  <a:lnTo>
                    <a:pt x="142" y="736"/>
                  </a:lnTo>
                  <a:lnTo>
                    <a:pt x="158" y="709"/>
                  </a:lnTo>
                  <a:lnTo>
                    <a:pt x="185" y="700"/>
                  </a:lnTo>
                  <a:lnTo>
                    <a:pt x="223" y="688"/>
                  </a:lnTo>
                  <a:lnTo>
                    <a:pt x="242" y="652"/>
                  </a:lnTo>
                  <a:lnTo>
                    <a:pt x="263" y="628"/>
                  </a:lnTo>
                  <a:lnTo>
                    <a:pt x="290" y="619"/>
                  </a:lnTo>
                  <a:lnTo>
                    <a:pt x="304" y="592"/>
                  </a:lnTo>
                  <a:lnTo>
                    <a:pt x="340" y="538"/>
                  </a:lnTo>
                  <a:lnTo>
                    <a:pt x="340" y="496"/>
                  </a:lnTo>
                  <a:lnTo>
                    <a:pt x="352" y="430"/>
                  </a:lnTo>
                  <a:lnTo>
                    <a:pt x="359" y="358"/>
                  </a:lnTo>
                  <a:lnTo>
                    <a:pt x="364" y="298"/>
                  </a:lnTo>
                  <a:lnTo>
                    <a:pt x="364" y="262"/>
                  </a:lnTo>
                  <a:lnTo>
                    <a:pt x="364" y="226"/>
                  </a:lnTo>
                  <a:lnTo>
                    <a:pt x="368" y="184"/>
                  </a:lnTo>
                  <a:lnTo>
                    <a:pt x="368" y="124"/>
                  </a:lnTo>
                  <a:lnTo>
                    <a:pt x="364" y="94"/>
                  </a:lnTo>
                  <a:lnTo>
                    <a:pt x="338" y="52"/>
                  </a:lnTo>
                  <a:lnTo>
                    <a:pt x="345" y="10"/>
                  </a:lnTo>
                  <a:lnTo>
                    <a:pt x="326" y="0"/>
                  </a:lnTo>
                  <a:lnTo>
                    <a:pt x="338" y="4"/>
                  </a:lnTo>
                </a:path>
              </a:pathLst>
            </a:custGeom>
            <a:solidFill>
              <a:srgbClr val="393939">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4" name="Freeform 7">
              <a:extLst>
                <a:ext uri="{FF2B5EF4-FFF2-40B4-BE49-F238E27FC236}">
                  <a16:creationId xmlns:a16="http://schemas.microsoft.com/office/drawing/2014/main" id="{94B9B62A-BB45-47AE-BE35-93BF342FC9F1}"/>
                </a:ext>
              </a:extLst>
            </p:cNvPr>
            <p:cNvSpPr>
              <a:spLocks/>
            </p:cNvSpPr>
            <p:nvPr/>
          </p:nvSpPr>
          <p:spPr bwMode="auto">
            <a:xfrm>
              <a:off x="349" y="1824"/>
              <a:ext cx="513" cy="1378"/>
            </a:xfrm>
            <a:custGeom>
              <a:avLst/>
              <a:gdLst>
                <a:gd name="T0" fmla="*/ 477 w 513"/>
                <a:gd name="T1" fmla="*/ 61 h 1378"/>
                <a:gd name="T2" fmla="*/ 451 w 513"/>
                <a:gd name="T3" fmla="*/ 114 h 1378"/>
                <a:gd name="T4" fmla="*/ 444 w 513"/>
                <a:gd name="T5" fmla="*/ 167 h 1378"/>
                <a:gd name="T6" fmla="*/ 444 w 513"/>
                <a:gd name="T7" fmla="*/ 230 h 1378"/>
                <a:gd name="T8" fmla="*/ 424 w 513"/>
                <a:gd name="T9" fmla="*/ 282 h 1378"/>
                <a:gd name="T10" fmla="*/ 385 w 513"/>
                <a:gd name="T11" fmla="*/ 303 h 1378"/>
                <a:gd name="T12" fmla="*/ 358 w 513"/>
                <a:gd name="T13" fmla="*/ 346 h 1378"/>
                <a:gd name="T14" fmla="*/ 358 w 513"/>
                <a:gd name="T15" fmla="*/ 409 h 1378"/>
                <a:gd name="T16" fmla="*/ 318 w 513"/>
                <a:gd name="T17" fmla="*/ 440 h 1378"/>
                <a:gd name="T18" fmla="*/ 265 w 513"/>
                <a:gd name="T19" fmla="*/ 493 h 1378"/>
                <a:gd name="T20" fmla="*/ 186 w 513"/>
                <a:gd name="T21" fmla="*/ 567 h 1378"/>
                <a:gd name="T22" fmla="*/ 179 w 513"/>
                <a:gd name="T23" fmla="*/ 672 h 1378"/>
                <a:gd name="T24" fmla="*/ 133 w 513"/>
                <a:gd name="T25" fmla="*/ 682 h 1378"/>
                <a:gd name="T26" fmla="*/ 73 w 513"/>
                <a:gd name="T27" fmla="*/ 725 h 1378"/>
                <a:gd name="T28" fmla="*/ 33 w 513"/>
                <a:gd name="T29" fmla="*/ 809 h 1378"/>
                <a:gd name="T30" fmla="*/ 13 w 513"/>
                <a:gd name="T31" fmla="*/ 935 h 1378"/>
                <a:gd name="T32" fmla="*/ 0 w 513"/>
                <a:gd name="T33" fmla="*/ 1030 h 1378"/>
                <a:gd name="T34" fmla="*/ 13 w 513"/>
                <a:gd name="T35" fmla="*/ 1156 h 1378"/>
                <a:gd name="T36" fmla="*/ 33 w 513"/>
                <a:gd name="T37" fmla="*/ 1304 h 1378"/>
                <a:gd name="T38" fmla="*/ 73 w 513"/>
                <a:gd name="T39" fmla="*/ 1377 h 1378"/>
                <a:gd name="T40" fmla="*/ 133 w 513"/>
                <a:gd name="T41" fmla="*/ 1377 h 1378"/>
                <a:gd name="T42" fmla="*/ 146 w 513"/>
                <a:gd name="T43" fmla="*/ 1313 h 1378"/>
                <a:gd name="T44" fmla="*/ 146 w 513"/>
                <a:gd name="T45" fmla="*/ 1178 h 1378"/>
                <a:gd name="T46" fmla="*/ 143 w 513"/>
                <a:gd name="T47" fmla="*/ 1049 h 1378"/>
                <a:gd name="T48" fmla="*/ 155 w 513"/>
                <a:gd name="T49" fmla="*/ 923 h 1378"/>
                <a:gd name="T50" fmla="*/ 196 w 513"/>
                <a:gd name="T51" fmla="*/ 842 h 1378"/>
                <a:gd name="T52" fmla="*/ 238 w 513"/>
                <a:gd name="T53" fmla="*/ 779 h 1378"/>
                <a:gd name="T54" fmla="*/ 286 w 513"/>
                <a:gd name="T55" fmla="*/ 728 h 1378"/>
                <a:gd name="T56" fmla="*/ 341 w 513"/>
                <a:gd name="T57" fmla="*/ 689 h 1378"/>
                <a:gd name="T58" fmla="*/ 380 w 513"/>
                <a:gd name="T59" fmla="*/ 665 h 1378"/>
                <a:gd name="T60" fmla="*/ 416 w 513"/>
                <a:gd name="T61" fmla="*/ 620 h 1378"/>
                <a:gd name="T62" fmla="*/ 421 w 513"/>
                <a:gd name="T63" fmla="*/ 548 h 1378"/>
                <a:gd name="T64" fmla="*/ 443 w 513"/>
                <a:gd name="T65" fmla="*/ 419 h 1378"/>
                <a:gd name="T66" fmla="*/ 455 w 513"/>
                <a:gd name="T67" fmla="*/ 320 h 1378"/>
                <a:gd name="T68" fmla="*/ 481 w 513"/>
                <a:gd name="T69" fmla="*/ 266 h 1378"/>
                <a:gd name="T70" fmla="*/ 491 w 513"/>
                <a:gd name="T71" fmla="*/ 206 h 1378"/>
                <a:gd name="T72" fmla="*/ 512 w 513"/>
                <a:gd name="T73" fmla="*/ 128 h 1378"/>
                <a:gd name="T74" fmla="*/ 498 w 513"/>
                <a:gd name="T75" fmla="*/ 0 h 13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13" h="1378">
                  <a:moveTo>
                    <a:pt x="498" y="0"/>
                  </a:moveTo>
                  <a:lnTo>
                    <a:pt x="477" y="61"/>
                  </a:lnTo>
                  <a:lnTo>
                    <a:pt x="471" y="93"/>
                  </a:lnTo>
                  <a:lnTo>
                    <a:pt x="451" y="114"/>
                  </a:lnTo>
                  <a:lnTo>
                    <a:pt x="444" y="145"/>
                  </a:lnTo>
                  <a:lnTo>
                    <a:pt x="444" y="167"/>
                  </a:lnTo>
                  <a:lnTo>
                    <a:pt x="451" y="198"/>
                  </a:lnTo>
                  <a:lnTo>
                    <a:pt x="444" y="230"/>
                  </a:lnTo>
                  <a:lnTo>
                    <a:pt x="444" y="261"/>
                  </a:lnTo>
                  <a:lnTo>
                    <a:pt x="424" y="282"/>
                  </a:lnTo>
                  <a:lnTo>
                    <a:pt x="404" y="293"/>
                  </a:lnTo>
                  <a:lnTo>
                    <a:pt x="385" y="303"/>
                  </a:lnTo>
                  <a:lnTo>
                    <a:pt x="358" y="324"/>
                  </a:lnTo>
                  <a:lnTo>
                    <a:pt x="358" y="346"/>
                  </a:lnTo>
                  <a:lnTo>
                    <a:pt x="358" y="377"/>
                  </a:lnTo>
                  <a:lnTo>
                    <a:pt x="358" y="409"/>
                  </a:lnTo>
                  <a:lnTo>
                    <a:pt x="344" y="419"/>
                  </a:lnTo>
                  <a:lnTo>
                    <a:pt x="318" y="440"/>
                  </a:lnTo>
                  <a:lnTo>
                    <a:pt x="285" y="493"/>
                  </a:lnTo>
                  <a:lnTo>
                    <a:pt x="265" y="493"/>
                  </a:lnTo>
                  <a:lnTo>
                    <a:pt x="225" y="514"/>
                  </a:lnTo>
                  <a:lnTo>
                    <a:pt x="186" y="567"/>
                  </a:lnTo>
                  <a:lnTo>
                    <a:pt x="186" y="598"/>
                  </a:lnTo>
                  <a:lnTo>
                    <a:pt x="179" y="672"/>
                  </a:lnTo>
                  <a:lnTo>
                    <a:pt x="152" y="682"/>
                  </a:lnTo>
                  <a:lnTo>
                    <a:pt x="133" y="682"/>
                  </a:lnTo>
                  <a:lnTo>
                    <a:pt x="112" y="703"/>
                  </a:lnTo>
                  <a:lnTo>
                    <a:pt x="73" y="725"/>
                  </a:lnTo>
                  <a:lnTo>
                    <a:pt x="33" y="777"/>
                  </a:lnTo>
                  <a:lnTo>
                    <a:pt x="33" y="809"/>
                  </a:lnTo>
                  <a:lnTo>
                    <a:pt x="39" y="872"/>
                  </a:lnTo>
                  <a:lnTo>
                    <a:pt x="13" y="935"/>
                  </a:lnTo>
                  <a:lnTo>
                    <a:pt x="0" y="967"/>
                  </a:lnTo>
                  <a:lnTo>
                    <a:pt x="0" y="1030"/>
                  </a:lnTo>
                  <a:lnTo>
                    <a:pt x="6" y="1093"/>
                  </a:lnTo>
                  <a:lnTo>
                    <a:pt x="13" y="1156"/>
                  </a:lnTo>
                  <a:lnTo>
                    <a:pt x="13" y="1240"/>
                  </a:lnTo>
                  <a:lnTo>
                    <a:pt x="33" y="1304"/>
                  </a:lnTo>
                  <a:lnTo>
                    <a:pt x="33" y="1367"/>
                  </a:lnTo>
                  <a:lnTo>
                    <a:pt x="73" y="1377"/>
                  </a:lnTo>
                  <a:lnTo>
                    <a:pt x="93" y="1377"/>
                  </a:lnTo>
                  <a:lnTo>
                    <a:pt x="133" y="1377"/>
                  </a:lnTo>
                  <a:lnTo>
                    <a:pt x="143" y="1358"/>
                  </a:lnTo>
                  <a:lnTo>
                    <a:pt x="146" y="1313"/>
                  </a:lnTo>
                  <a:lnTo>
                    <a:pt x="146" y="1247"/>
                  </a:lnTo>
                  <a:lnTo>
                    <a:pt x="146" y="1178"/>
                  </a:lnTo>
                  <a:lnTo>
                    <a:pt x="146" y="1115"/>
                  </a:lnTo>
                  <a:lnTo>
                    <a:pt x="143" y="1049"/>
                  </a:lnTo>
                  <a:lnTo>
                    <a:pt x="148" y="977"/>
                  </a:lnTo>
                  <a:lnTo>
                    <a:pt x="155" y="923"/>
                  </a:lnTo>
                  <a:lnTo>
                    <a:pt x="163" y="878"/>
                  </a:lnTo>
                  <a:lnTo>
                    <a:pt x="196" y="842"/>
                  </a:lnTo>
                  <a:lnTo>
                    <a:pt x="220" y="812"/>
                  </a:lnTo>
                  <a:lnTo>
                    <a:pt x="238" y="779"/>
                  </a:lnTo>
                  <a:lnTo>
                    <a:pt x="269" y="752"/>
                  </a:lnTo>
                  <a:lnTo>
                    <a:pt x="286" y="728"/>
                  </a:lnTo>
                  <a:lnTo>
                    <a:pt x="310" y="698"/>
                  </a:lnTo>
                  <a:lnTo>
                    <a:pt x="341" y="689"/>
                  </a:lnTo>
                  <a:lnTo>
                    <a:pt x="361" y="677"/>
                  </a:lnTo>
                  <a:lnTo>
                    <a:pt x="380" y="665"/>
                  </a:lnTo>
                  <a:lnTo>
                    <a:pt x="409" y="650"/>
                  </a:lnTo>
                  <a:lnTo>
                    <a:pt x="416" y="620"/>
                  </a:lnTo>
                  <a:lnTo>
                    <a:pt x="421" y="581"/>
                  </a:lnTo>
                  <a:lnTo>
                    <a:pt x="421" y="548"/>
                  </a:lnTo>
                  <a:lnTo>
                    <a:pt x="431" y="479"/>
                  </a:lnTo>
                  <a:lnTo>
                    <a:pt x="443" y="419"/>
                  </a:lnTo>
                  <a:lnTo>
                    <a:pt x="445" y="371"/>
                  </a:lnTo>
                  <a:lnTo>
                    <a:pt x="455" y="320"/>
                  </a:lnTo>
                  <a:lnTo>
                    <a:pt x="467" y="296"/>
                  </a:lnTo>
                  <a:lnTo>
                    <a:pt x="481" y="266"/>
                  </a:lnTo>
                  <a:lnTo>
                    <a:pt x="481" y="236"/>
                  </a:lnTo>
                  <a:lnTo>
                    <a:pt x="491" y="206"/>
                  </a:lnTo>
                  <a:lnTo>
                    <a:pt x="496" y="176"/>
                  </a:lnTo>
                  <a:lnTo>
                    <a:pt x="512" y="128"/>
                  </a:lnTo>
                  <a:lnTo>
                    <a:pt x="508" y="74"/>
                  </a:lnTo>
                  <a:lnTo>
                    <a:pt x="498" y="0"/>
                  </a:lnTo>
                </a:path>
              </a:pathLst>
            </a:custGeom>
            <a:solidFill>
              <a:srgbClr val="393939">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5" name="Freeform 8">
              <a:extLst>
                <a:ext uri="{FF2B5EF4-FFF2-40B4-BE49-F238E27FC236}">
                  <a16:creationId xmlns:a16="http://schemas.microsoft.com/office/drawing/2014/main" id="{E91A63F6-43E3-4783-BFE4-DF6417C7DAE9}"/>
                </a:ext>
              </a:extLst>
            </p:cNvPr>
            <p:cNvSpPr>
              <a:spLocks/>
            </p:cNvSpPr>
            <p:nvPr/>
          </p:nvSpPr>
          <p:spPr bwMode="auto">
            <a:xfrm>
              <a:off x="585" y="3254"/>
              <a:ext cx="178" cy="1067"/>
            </a:xfrm>
            <a:custGeom>
              <a:avLst/>
              <a:gdLst>
                <a:gd name="T0" fmla="*/ 0 w 178"/>
                <a:gd name="T1" fmla="*/ 26 h 1067"/>
                <a:gd name="T2" fmla="*/ 20 w 178"/>
                <a:gd name="T3" fmla="*/ 0 h 1067"/>
                <a:gd name="T4" fmla="*/ 47 w 178"/>
                <a:gd name="T5" fmla="*/ 38 h 1067"/>
                <a:gd name="T6" fmla="*/ 50 w 178"/>
                <a:gd name="T7" fmla="*/ 77 h 1067"/>
                <a:gd name="T8" fmla="*/ 45 w 178"/>
                <a:gd name="T9" fmla="*/ 133 h 1067"/>
                <a:gd name="T10" fmla="*/ 45 w 178"/>
                <a:gd name="T11" fmla="*/ 208 h 1067"/>
                <a:gd name="T12" fmla="*/ 60 w 178"/>
                <a:gd name="T13" fmla="*/ 256 h 1067"/>
                <a:gd name="T14" fmla="*/ 69 w 178"/>
                <a:gd name="T15" fmla="*/ 279 h 1067"/>
                <a:gd name="T16" fmla="*/ 80 w 178"/>
                <a:gd name="T17" fmla="*/ 302 h 1067"/>
                <a:gd name="T18" fmla="*/ 119 w 178"/>
                <a:gd name="T19" fmla="*/ 336 h 1067"/>
                <a:gd name="T20" fmla="*/ 158 w 178"/>
                <a:gd name="T21" fmla="*/ 396 h 1067"/>
                <a:gd name="T22" fmla="*/ 161 w 178"/>
                <a:gd name="T23" fmla="*/ 434 h 1067"/>
                <a:gd name="T24" fmla="*/ 165 w 178"/>
                <a:gd name="T25" fmla="*/ 476 h 1067"/>
                <a:gd name="T26" fmla="*/ 161 w 178"/>
                <a:gd name="T27" fmla="*/ 538 h 1067"/>
                <a:gd name="T28" fmla="*/ 167 w 178"/>
                <a:gd name="T29" fmla="*/ 583 h 1067"/>
                <a:gd name="T30" fmla="*/ 158 w 178"/>
                <a:gd name="T31" fmla="*/ 649 h 1067"/>
                <a:gd name="T32" fmla="*/ 161 w 178"/>
                <a:gd name="T33" fmla="*/ 681 h 1067"/>
                <a:gd name="T34" fmla="*/ 161 w 178"/>
                <a:gd name="T35" fmla="*/ 714 h 1067"/>
                <a:gd name="T36" fmla="*/ 165 w 178"/>
                <a:gd name="T37" fmla="*/ 744 h 1067"/>
                <a:gd name="T38" fmla="*/ 160 w 178"/>
                <a:gd name="T39" fmla="*/ 784 h 1067"/>
                <a:gd name="T40" fmla="*/ 166 w 178"/>
                <a:gd name="T41" fmla="*/ 825 h 1067"/>
                <a:gd name="T42" fmla="*/ 166 w 178"/>
                <a:gd name="T43" fmla="*/ 856 h 1067"/>
                <a:gd name="T44" fmla="*/ 173 w 178"/>
                <a:gd name="T45" fmla="*/ 888 h 1067"/>
                <a:gd name="T46" fmla="*/ 177 w 178"/>
                <a:gd name="T47" fmla="*/ 923 h 1067"/>
                <a:gd name="T48" fmla="*/ 173 w 178"/>
                <a:gd name="T49" fmla="*/ 950 h 1067"/>
                <a:gd name="T50" fmla="*/ 173 w 178"/>
                <a:gd name="T51" fmla="*/ 982 h 1067"/>
                <a:gd name="T52" fmla="*/ 166 w 178"/>
                <a:gd name="T53" fmla="*/ 1013 h 1067"/>
                <a:gd name="T54" fmla="*/ 146 w 178"/>
                <a:gd name="T55" fmla="*/ 1066 h 1067"/>
                <a:gd name="T56" fmla="*/ 26 w 178"/>
                <a:gd name="T57" fmla="*/ 1065 h 1067"/>
                <a:gd name="T58" fmla="*/ 48 w 178"/>
                <a:gd name="T59" fmla="*/ 1034 h 1067"/>
                <a:gd name="T60" fmla="*/ 61 w 178"/>
                <a:gd name="T61" fmla="*/ 1003 h 1067"/>
                <a:gd name="T62" fmla="*/ 80 w 178"/>
                <a:gd name="T63" fmla="*/ 982 h 1067"/>
                <a:gd name="T64" fmla="*/ 94 w 178"/>
                <a:gd name="T65" fmla="*/ 960 h 1067"/>
                <a:gd name="T66" fmla="*/ 101 w 178"/>
                <a:gd name="T67" fmla="*/ 930 h 1067"/>
                <a:gd name="T68" fmla="*/ 94 w 178"/>
                <a:gd name="T69" fmla="*/ 888 h 1067"/>
                <a:gd name="T70" fmla="*/ 94 w 178"/>
                <a:gd name="T71" fmla="*/ 846 h 1067"/>
                <a:gd name="T72" fmla="*/ 80 w 178"/>
                <a:gd name="T73" fmla="*/ 804 h 1067"/>
                <a:gd name="T74" fmla="*/ 74 w 178"/>
                <a:gd name="T75" fmla="*/ 773 h 1067"/>
                <a:gd name="T76" fmla="*/ 61 w 178"/>
                <a:gd name="T77" fmla="*/ 741 h 1067"/>
                <a:gd name="T78" fmla="*/ 74 w 178"/>
                <a:gd name="T79" fmla="*/ 710 h 1067"/>
                <a:gd name="T80" fmla="*/ 80 w 178"/>
                <a:gd name="T81" fmla="*/ 637 h 1067"/>
                <a:gd name="T82" fmla="*/ 87 w 178"/>
                <a:gd name="T83" fmla="*/ 606 h 1067"/>
                <a:gd name="T84" fmla="*/ 87 w 178"/>
                <a:gd name="T85" fmla="*/ 584 h 1067"/>
                <a:gd name="T86" fmla="*/ 87 w 178"/>
                <a:gd name="T87" fmla="*/ 542 h 1067"/>
                <a:gd name="T88" fmla="*/ 80 w 178"/>
                <a:gd name="T89" fmla="*/ 512 h 1067"/>
                <a:gd name="T90" fmla="*/ 80 w 178"/>
                <a:gd name="T91" fmla="*/ 438 h 1067"/>
                <a:gd name="T92" fmla="*/ 67 w 178"/>
                <a:gd name="T93" fmla="*/ 407 h 1067"/>
                <a:gd name="T94" fmla="*/ 61 w 178"/>
                <a:gd name="T95" fmla="*/ 386 h 1067"/>
                <a:gd name="T96" fmla="*/ 54 w 178"/>
                <a:gd name="T97" fmla="*/ 302 h 1067"/>
                <a:gd name="T98" fmla="*/ 45 w 178"/>
                <a:gd name="T99" fmla="*/ 300 h 1067"/>
                <a:gd name="T100" fmla="*/ 24 w 178"/>
                <a:gd name="T101" fmla="*/ 250 h 1067"/>
                <a:gd name="T102" fmla="*/ 18 w 178"/>
                <a:gd name="T103" fmla="*/ 208 h 1067"/>
                <a:gd name="T104" fmla="*/ 15 w 178"/>
                <a:gd name="T105" fmla="*/ 119 h 10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8" h="1067">
                  <a:moveTo>
                    <a:pt x="0" y="26"/>
                  </a:moveTo>
                  <a:lnTo>
                    <a:pt x="20" y="0"/>
                  </a:lnTo>
                  <a:lnTo>
                    <a:pt x="47" y="38"/>
                  </a:lnTo>
                  <a:lnTo>
                    <a:pt x="50" y="77"/>
                  </a:lnTo>
                  <a:lnTo>
                    <a:pt x="45" y="133"/>
                  </a:lnTo>
                  <a:lnTo>
                    <a:pt x="45" y="208"/>
                  </a:lnTo>
                  <a:lnTo>
                    <a:pt x="60" y="256"/>
                  </a:lnTo>
                  <a:lnTo>
                    <a:pt x="69" y="279"/>
                  </a:lnTo>
                  <a:lnTo>
                    <a:pt x="80" y="302"/>
                  </a:lnTo>
                  <a:lnTo>
                    <a:pt x="119" y="336"/>
                  </a:lnTo>
                  <a:lnTo>
                    <a:pt x="158" y="396"/>
                  </a:lnTo>
                  <a:lnTo>
                    <a:pt x="161" y="434"/>
                  </a:lnTo>
                  <a:lnTo>
                    <a:pt x="165" y="476"/>
                  </a:lnTo>
                  <a:lnTo>
                    <a:pt x="161" y="538"/>
                  </a:lnTo>
                  <a:lnTo>
                    <a:pt x="167" y="583"/>
                  </a:lnTo>
                  <a:lnTo>
                    <a:pt x="158" y="649"/>
                  </a:lnTo>
                  <a:lnTo>
                    <a:pt x="161" y="681"/>
                  </a:lnTo>
                  <a:lnTo>
                    <a:pt x="161" y="714"/>
                  </a:lnTo>
                  <a:lnTo>
                    <a:pt x="165" y="744"/>
                  </a:lnTo>
                  <a:lnTo>
                    <a:pt x="160" y="784"/>
                  </a:lnTo>
                  <a:lnTo>
                    <a:pt x="166" y="825"/>
                  </a:lnTo>
                  <a:lnTo>
                    <a:pt x="166" y="856"/>
                  </a:lnTo>
                  <a:lnTo>
                    <a:pt x="173" y="888"/>
                  </a:lnTo>
                  <a:lnTo>
                    <a:pt x="177" y="923"/>
                  </a:lnTo>
                  <a:lnTo>
                    <a:pt x="173" y="950"/>
                  </a:lnTo>
                  <a:lnTo>
                    <a:pt x="173" y="982"/>
                  </a:lnTo>
                  <a:lnTo>
                    <a:pt x="166" y="1013"/>
                  </a:lnTo>
                  <a:lnTo>
                    <a:pt x="146" y="1066"/>
                  </a:lnTo>
                  <a:lnTo>
                    <a:pt x="26" y="1065"/>
                  </a:lnTo>
                  <a:lnTo>
                    <a:pt x="48" y="1034"/>
                  </a:lnTo>
                  <a:lnTo>
                    <a:pt x="61" y="1003"/>
                  </a:lnTo>
                  <a:lnTo>
                    <a:pt x="80" y="982"/>
                  </a:lnTo>
                  <a:lnTo>
                    <a:pt x="94" y="960"/>
                  </a:lnTo>
                  <a:lnTo>
                    <a:pt x="101" y="930"/>
                  </a:lnTo>
                  <a:lnTo>
                    <a:pt x="94" y="888"/>
                  </a:lnTo>
                  <a:lnTo>
                    <a:pt x="94" y="846"/>
                  </a:lnTo>
                  <a:lnTo>
                    <a:pt x="80" y="804"/>
                  </a:lnTo>
                  <a:lnTo>
                    <a:pt x="74" y="773"/>
                  </a:lnTo>
                  <a:lnTo>
                    <a:pt x="61" y="741"/>
                  </a:lnTo>
                  <a:lnTo>
                    <a:pt x="74" y="710"/>
                  </a:lnTo>
                  <a:lnTo>
                    <a:pt x="80" y="637"/>
                  </a:lnTo>
                  <a:lnTo>
                    <a:pt x="87" y="606"/>
                  </a:lnTo>
                  <a:lnTo>
                    <a:pt x="87" y="584"/>
                  </a:lnTo>
                  <a:lnTo>
                    <a:pt x="87" y="542"/>
                  </a:lnTo>
                  <a:lnTo>
                    <a:pt x="80" y="512"/>
                  </a:lnTo>
                  <a:lnTo>
                    <a:pt x="80" y="438"/>
                  </a:lnTo>
                  <a:lnTo>
                    <a:pt x="67" y="407"/>
                  </a:lnTo>
                  <a:lnTo>
                    <a:pt x="61" y="386"/>
                  </a:lnTo>
                  <a:lnTo>
                    <a:pt x="54" y="302"/>
                  </a:lnTo>
                  <a:lnTo>
                    <a:pt x="45" y="300"/>
                  </a:lnTo>
                  <a:lnTo>
                    <a:pt x="24" y="250"/>
                  </a:lnTo>
                  <a:lnTo>
                    <a:pt x="18" y="208"/>
                  </a:lnTo>
                  <a:lnTo>
                    <a:pt x="15" y="119"/>
                  </a:lnTo>
                </a:path>
              </a:pathLst>
            </a:custGeom>
            <a:solidFill>
              <a:srgbClr val="393939">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6" name="Freeform 9">
              <a:extLst>
                <a:ext uri="{FF2B5EF4-FFF2-40B4-BE49-F238E27FC236}">
                  <a16:creationId xmlns:a16="http://schemas.microsoft.com/office/drawing/2014/main" id="{81C82AD9-D928-4A6E-82B4-FDBA28DA4364}"/>
                </a:ext>
              </a:extLst>
            </p:cNvPr>
            <p:cNvSpPr>
              <a:spLocks/>
            </p:cNvSpPr>
            <p:nvPr/>
          </p:nvSpPr>
          <p:spPr bwMode="auto">
            <a:xfrm>
              <a:off x="624" y="0"/>
              <a:ext cx="274" cy="385"/>
            </a:xfrm>
            <a:custGeom>
              <a:avLst/>
              <a:gdLst>
                <a:gd name="T0" fmla="*/ 0 w 274"/>
                <a:gd name="T1" fmla="*/ 0 h 385"/>
                <a:gd name="T2" fmla="*/ 111 w 274"/>
                <a:gd name="T3" fmla="*/ 0 h 385"/>
                <a:gd name="T4" fmla="*/ 147 w 274"/>
                <a:gd name="T5" fmla="*/ 18 h 385"/>
                <a:gd name="T6" fmla="*/ 171 w 274"/>
                <a:gd name="T7" fmla="*/ 39 h 385"/>
                <a:gd name="T8" fmla="*/ 201 w 274"/>
                <a:gd name="T9" fmla="*/ 72 h 385"/>
                <a:gd name="T10" fmla="*/ 219 w 274"/>
                <a:gd name="T11" fmla="*/ 132 h 385"/>
                <a:gd name="T12" fmla="*/ 234 w 274"/>
                <a:gd name="T13" fmla="*/ 165 h 385"/>
                <a:gd name="T14" fmla="*/ 239 w 274"/>
                <a:gd name="T15" fmla="*/ 222 h 385"/>
                <a:gd name="T16" fmla="*/ 255 w 274"/>
                <a:gd name="T17" fmla="*/ 288 h 385"/>
                <a:gd name="T18" fmla="*/ 273 w 274"/>
                <a:gd name="T19" fmla="*/ 384 h 385"/>
                <a:gd name="T20" fmla="*/ 217 w 274"/>
                <a:gd name="T21" fmla="*/ 370 h 385"/>
                <a:gd name="T22" fmla="*/ 203 w 274"/>
                <a:gd name="T23" fmla="*/ 339 h 385"/>
                <a:gd name="T24" fmla="*/ 183 w 274"/>
                <a:gd name="T25" fmla="*/ 307 h 385"/>
                <a:gd name="T26" fmla="*/ 170 w 274"/>
                <a:gd name="T27" fmla="*/ 275 h 385"/>
                <a:gd name="T28" fmla="*/ 156 w 274"/>
                <a:gd name="T29" fmla="*/ 202 h 385"/>
                <a:gd name="T30" fmla="*/ 143 w 274"/>
                <a:gd name="T31" fmla="*/ 170 h 385"/>
                <a:gd name="T32" fmla="*/ 130 w 274"/>
                <a:gd name="T33" fmla="*/ 139 h 385"/>
                <a:gd name="T34" fmla="*/ 76 w 274"/>
                <a:gd name="T35" fmla="*/ 97 h 385"/>
                <a:gd name="T36" fmla="*/ 63 w 274"/>
                <a:gd name="T37" fmla="*/ 75 h 385"/>
                <a:gd name="T38" fmla="*/ 43 w 274"/>
                <a:gd name="T39" fmla="*/ 65 h 385"/>
                <a:gd name="T40" fmla="*/ 27 w 274"/>
                <a:gd name="T41" fmla="*/ 21 h 3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4" h="385">
                  <a:moveTo>
                    <a:pt x="0" y="0"/>
                  </a:moveTo>
                  <a:lnTo>
                    <a:pt x="111" y="0"/>
                  </a:lnTo>
                  <a:lnTo>
                    <a:pt x="147" y="18"/>
                  </a:lnTo>
                  <a:lnTo>
                    <a:pt x="171" y="39"/>
                  </a:lnTo>
                  <a:lnTo>
                    <a:pt x="201" y="72"/>
                  </a:lnTo>
                  <a:lnTo>
                    <a:pt x="219" y="132"/>
                  </a:lnTo>
                  <a:lnTo>
                    <a:pt x="234" y="165"/>
                  </a:lnTo>
                  <a:lnTo>
                    <a:pt x="239" y="222"/>
                  </a:lnTo>
                  <a:lnTo>
                    <a:pt x="255" y="288"/>
                  </a:lnTo>
                  <a:lnTo>
                    <a:pt x="273" y="384"/>
                  </a:lnTo>
                  <a:lnTo>
                    <a:pt x="217" y="370"/>
                  </a:lnTo>
                  <a:lnTo>
                    <a:pt x="203" y="339"/>
                  </a:lnTo>
                  <a:lnTo>
                    <a:pt x="183" y="307"/>
                  </a:lnTo>
                  <a:lnTo>
                    <a:pt x="170" y="275"/>
                  </a:lnTo>
                  <a:lnTo>
                    <a:pt x="156" y="202"/>
                  </a:lnTo>
                  <a:lnTo>
                    <a:pt x="143" y="170"/>
                  </a:lnTo>
                  <a:lnTo>
                    <a:pt x="130" y="139"/>
                  </a:lnTo>
                  <a:lnTo>
                    <a:pt x="76" y="97"/>
                  </a:lnTo>
                  <a:lnTo>
                    <a:pt x="63" y="75"/>
                  </a:lnTo>
                  <a:lnTo>
                    <a:pt x="43" y="65"/>
                  </a:lnTo>
                  <a:lnTo>
                    <a:pt x="27" y="21"/>
                  </a:lnTo>
                </a:path>
              </a:pathLst>
            </a:custGeom>
            <a:solidFill>
              <a:srgbClr val="393939">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7" name="Freeform 10">
              <a:extLst>
                <a:ext uri="{FF2B5EF4-FFF2-40B4-BE49-F238E27FC236}">
                  <a16:creationId xmlns:a16="http://schemas.microsoft.com/office/drawing/2014/main" id="{73CE5AC6-8B39-442F-81FE-4EFF6D00E970}"/>
                </a:ext>
              </a:extLst>
            </p:cNvPr>
            <p:cNvSpPr>
              <a:spLocks/>
            </p:cNvSpPr>
            <p:nvPr/>
          </p:nvSpPr>
          <p:spPr bwMode="auto">
            <a:xfrm>
              <a:off x="436" y="2255"/>
              <a:ext cx="230" cy="337"/>
            </a:xfrm>
            <a:custGeom>
              <a:avLst/>
              <a:gdLst>
                <a:gd name="T0" fmla="*/ 229 w 230"/>
                <a:gd name="T1" fmla="*/ 0 h 337"/>
                <a:gd name="T2" fmla="*/ 191 w 230"/>
                <a:gd name="T3" fmla="*/ 62 h 337"/>
                <a:gd name="T4" fmla="*/ 165 w 230"/>
                <a:gd name="T5" fmla="*/ 83 h 337"/>
                <a:gd name="T6" fmla="*/ 145 w 230"/>
                <a:gd name="T7" fmla="*/ 94 h 337"/>
                <a:gd name="T8" fmla="*/ 118 w 230"/>
                <a:gd name="T9" fmla="*/ 136 h 337"/>
                <a:gd name="T10" fmla="*/ 118 w 230"/>
                <a:gd name="T11" fmla="*/ 167 h 337"/>
                <a:gd name="T12" fmla="*/ 118 w 230"/>
                <a:gd name="T13" fmla="*/ 199 h 337"/>
                <a:gd name="T14" fmla="*/ 118 w 230"/>
                <a:gd name="T15" fmla="*/ 231 h 337"/>
                <a:gd name="T16" fmla="*/ 105 w 230"/>
                <a:gd name="T17" fmla="*/ 262 h 337"/>
                <a:gd name="T18" fmla="*/ 86 w 230"/>
                <a:gd name="T19" fmla="*/ 273 h 337"/>
                <a:gd name="T20" fmla="*/ 66 w 230"/>
                <a:gd name="T21" fmla="*/ 283 h 337"/>
                <a:gd name="T22" fmla="*/ 45 w 230"/>
                <a:gd name="T23" fmla="*/ 304 h 337"/>
                <a:gd name="T24" fmla="*/ 26 w 230"/>
                <a:gd name="T25" fmla="*/ 315 h 337"/>
                <a:gd name="T26" fmla="*/ 6 w 230"/>
                <a:gd name="T27" fmla="*/ 336 h 337"/>
                <a:gd name="T28" fmla="*/ 0 w 230"/>
                <a:gd name="T29" fmla="*/ 304 h 337"/>
                <a:gd name="T30" fmla="*/ 19 w 230"/>
                <a:gd name="T31" fmla="*/ 273 h 337"/>
                <a:gd name="T32" fmla="*/ 45 w 230"/>
                <a:gd name="T33" fmla="*/ 252 h 337"/>
                <a:gd name="T34" fmla="*/ 59 w 230"/>
                <a:gd name="T35" fmla="*/ 220 h 337"/>
                <a:gd name="T36" fmla="*/ 72 w 230"/>
                <a:gd name="T37" fmla="*/ 178 h 337"/>
                <a:gd name="T38" fmla="*/ 79 w 230"/>
                <a:gd name="T39" fmla="*/ 136 h 337"/>
                <a:gd name="T40" fmla="*/ 79 w 230"/>
                <a:gd name="T41" fmla="*/ 104 h 337"/>
                <a:gd name="T42" fmla="*/ 132 w 230"/>
                <a:gd name="T43" fmla="*/ 73 h 337"/>
                <a:gd name="T44" fmla="*/ 152 w 230"/>
                <a:gd name="T45" fmla="*/ 73 h 337"/>
                <a:gd name="T46" fmla="*/ 178 w 230"/>
                <a:gd name="T47" fmla="*/ 30 h 337"/>
                <a:gd name="T48" fmla="*/ 198 w 230"/>
                <a:gd name="T49" fmla="*/ 9 h 337"/>
                <a:gd name="T50" fmla="*/ 229 w 230"/>
                <a:gd name="T51" fmla="*/ 0 h 337"/>
                <a:gd name="T52" fmla="*/ 229 w 230"/>
                <a:gd name="T53" fmla="*/ 0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0" h="337">
                  <a:moveTo>
                    <a:pt x="229" y="0"/>
                  </a:moveTo>
                  <a:lnTo>
                    <a:pt x="191" y="62"/>
                  </a:lnTo>
                  <a:lnTo>
                    <a:pt x="165" y="83"/>
                  </a:lnTo>
                  <a:lnTo>
                    <a:pt x="145" y="94"/>
                  </a:lnTo>
                  <a:lnTo>
                    <a:pt x="118" y="136"/>
                  </a:lnTo>
                  <a:lnTo>
                    <a:pt x="118" y="167"/>
                  </a:lnTo>
                  <a:lnTo>
                    <a:pt x="118" y="199"/>
                  </a:lnTo>
                  <a:lnTo>
                    <a:pt x="118" y="231"/>
                  </a:lnTo>
                  <a:lnTo>
                    <a:pt x="105" y="262"/>
                  </a:lnTo>
                  <a:lnTo>
                    <a:pt x="86" y="273"/>
                  </a:lnTo>
                  <a:lnTo>
                    <a:pt x="66" y="283"/>
                  </a:lnTo>
                  <a:lnTo>
                    <a:pt x="45" y="304"/>
                  </a:lnTo>
                  <a:lnTo>
                    <a:pt x="26" y="315"/>
                  </a:lnTo>
                  <a:lnTo>
                    <a:pt x="6" y="336"/>
                  </a:lnTo>
                  <a:lnTo>
                    <a:pt x="0" y="304"/>
                  </a:lnTo>
                  <a:lnTo>
                    <a:pt x="19" y="273"/>
                  </a:lnTo>
                  <a:lnTo>
                    <a:pt x="45" y="252"/>
                  </a:lnTo>
                  <a:lnTo>
                    <a:pt x="59" y="220"/>
                  </a:lnTo>
                  <a:lnTo>
                    <a:pt x="72" y="178"/>
                  </a:lnTo>
                  <a:lnTo>
                    <a:pt x="79" y="136"/>
                  </a:lnTo>
                  <a:lnTo>
                    <a:pt x="79" y="104"/>
                  </a:lnTo>
                  <a:lnTo>
                    <a:pt x="132" y="73"/>
                  </a:lnTo>
                  <a:lnTo>
                    <a:pt x="152" y="73"/>
                  </a:lnTo>
                  <a:lnTo>
                    <a:pt x="178" y="30"/>
                  </a:lnTo>
                  <a:lnTo>
                    <a:pt x="198" y="9"/>
                  </a:lnTo>
                  <a:lnTo>
                    <a:pt x="229" y="0"/>
                  </a:lnTo>
                </a:path>
              </a:pathLst>
            </a:custGeom>
            <a:solidFill>
              <a:srgbClr val="DDDDDD">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8" name="Freeform 11">
              <a:extLst>
                <a:ext uri="{FF2B5EF4-FFF2-40B4-BE49-F238E27FC236}">
                  <a16:creationId xmlns:a16="http://schemas.microsoft.com/office/drawing/2014/main" id="{8D7C4A8A-D251-44A9-9F95-0A680827142E}"/>
                </a:ext>
              </a:extLst>
            </p:cNvPr>
            <p:cNvSpPr>
              <a:spLocks/>
            </p:cNvSpPr>
            <p:nvPr/>
          </p:nvSpPr>
          <p:spPr bwMode="auto">
            <a:xfrm>
              <a:off x="827" y="339"/>
              <a:ext cx="155" cy="232"/>
            </a:xfrm>
            <a:custGeom>
              <a:avLst/>
              <a:gdLst>
                <a:gd name="T0" fmla="*/ 20 w 155"/>
                <a:gd name="T1" fmla="*/ 10 h 232"/>
                <a:gd name="T2" fmla="*/ 20 w 155"/>
                <a:gd name="T3" fmla="*/ 52 h 232"/>
                <a:gd name="T4" fmla="*/ 20 w 155"/>
                <a:gd name="T5" fmla="*/ 84 h 232"/>
                <a:gd name="T6" fmla="*/ 6 w 155"/>
                <a:gd name="T7" fmla="*/ 94 h 232"/>
                <a:gd name="T8" fmla="*/ 0 w 155"/>
                <a:gd name="T9" fmla="*/ 126 h 232"/>
                <a:gd name="T10" fmla="*/ 6 w 155"/>
                <a:gd name="T11" fmla="*/ 158 h 232"/>
                <a:gd name="T12" fmla="*/ 20 w 155"/>
                <a:gd name="T13" fmla="*/ 158 h 232"/>
                <a:gd name="T14" fmla="*/ 39 w 155"/>
                <a:gd name="T15" fmla="*/ 168 h 232"/>
                <a:gd name="T16" fmla="*/ 59 w 155"/>
                <a:gd name="T17" fmla="*/ 189 h 232"/>
                <a:gd name="T18" fmla="*/ 79 w 155"/>
                <a:gd name="T19" fmla="*/ 221 h 232"/>
                <a:gd name="T20" fmla="*/ 99 w 155"/>
                <a:gd name="T21" fmla="*/ 231 h 232"/>
                <a:gd name="T22" fmla="*/ 118 w 155"/>
                <a:gd name="T23" fmla="*/ 231 h 232"/>
                <a:gd name="T24" fmla="*/ 154 w 155"/>
                <a:gd name="T25" fmla="*/ 228 h 232"/>
                <a:gd name="T26" fmla="*/ 154 w 155"/>
                <a:gd name="T27" fmla="*/ 189 h 232"/>
                <a:gd name="T28" fmla="*/ 150 w 155"/>
                <a:gd name="T29" fmla="*/ 138 h 232"/>
                <a:gd name="T30" fmla="*/ 132 w 155"/>
                <a:gd name="T31" fmla="*/ 126 h 232"/>
                <a:gd name="T32" fmla="*/ 118 w 155"/>
                <a:gd name="T33" fmla="*/ 117 h 232"/>
                <a:gd name="T34" fmla="*/ 96 w 155"/>
                <a:gd name="T35" fmla="*/ 105 h 232"/>
                <a:gd name="T36" fmla="*/ 72 w 155"/>
                <a:gd name="T37" fmla="*/ 75 h 232"/>
                <a:gd name="T38" fmla="*/ 64 w 155"/>
                <a:gd name="T39" fmla="*/ 33 h 232"/>
                <a:gd name="T40" fmla="*/ 52 w 155"/>
                <a:gd name="T41" fmla="*/ 0 h 232"/>
                <a:gd name="T42" fmla="*/ 20 w 155"/>
                <a:gd name="T43" fmla="*/ 10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232">
                  <a:moveTo>
                    <a:pt x="20" y="10"/>
                  </a:moveTo>
                  <a:lnTo>
                    <a:pt x="20" y="52"/>
                  </a:lnTo>
                  <a:lnTo>
                    <a:pt x="20" y="84"/>
                  </a:lnTo>
                  <a:lnTo>
                    <a:pt x="6" y="94"/>
                  </a:lnTo>
                  <a:lnTo>
                    <a:pt x="0" y="126"/>
                  </a:lnTo>
                  <a:lnTo>
                    <a:pt x="6" y="158"/>
                  </a:lnTo>
                  <a:lnTo>
                    <a:pt x="20" y="158"/>
                  </a:lnTo>
                  <a:lnTo>
                    <a:pt x="39" y="168"/>
                  </a:lnTo>
                  <a:lnTo>
                    <a:pt x="59" y="189"/>
                  </a:lnTo>
                  <a:lnTo>
                    <a:pt x="79" y="221"/>
                  </a:lnTo>
                  <a:lnTo>
                    <a:pt x="99" y="231"/>
                  </a:lnTo>
                  <a:lnTo>
                    <a:pt x="118" y="231"/>
                  </a:lnTo>
                  <a:lnTo>
                    <a:pt x="154" y="228"/>
                  </a:lnTo>
                  <a:lnTo>
                    <a:pt x="154" y="189"/>
                  </a:lnTo>
                  <a:lnTo>
                    <a:pt x="150" y="138"/>
                  </a:lnTo>
                  <a:lnTo>
                    <a:pt x="132" y="126"/>
                  </a:lnTo>
                  <a:lnTo>
                    <a:pt x="118" y="117"/>
                  </a:lnTo>
                  <a:lnTo>
                    <a:pt x="96" y="105"/>
                  </a:lnTo>
                  <a:lnTo>
                    <a:pt x="72" y="75"/>
                  </a:lnTo>
                  <a:lnTo>
                    <a:pt x="64" y="33"/>
                  </a:lnTo>
                  <a:lnTo>
                    <a:pt x="52" y="0"/>
                  </a:lnTo>
                  <a:lnTo>
                    <a:pt x="20" y="10"/>
                  </a:lnTo>
                </a:path>
              </a:pathLst>
            </a:custGeom>
            <a:solidFill>
              <a:srgbClr val="DDDDDD">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1028" name="Rectangle 12">
            <a:extLst>
              <a:ext uri="{FF2B5EF4-FFF2-40B4-BE49-F238E27FC236}">
                <a16:creationId xmlns:a16="http://schemas.microsoft.com/office/drawing/2014/main" id="{559190B5-9CFA-4D8D-A41D-117E3249DB03}"/>
              </a:ext>
            </a:extLst>
          </p:cNvPr>
          <p:cNvSpPr>
            <a:spLocks noGrp="1" noChangeArrowheads="1"/>
          </p:cNvSpPr>
          <p:nvPr>
            <p:ph type="title"/>
          </p:nvPr>
        </p:nvSpPr>
        <p:spPr bwMode="auto">
          <a:xfrm>
            <a:off x="1370013"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9" name="Rectangle 13">
            <a:extLst>
              <a:ext uri="{FF2B5EF4-FFF2-40B4-BE49-F238E27FC236}">
                <a16:creationId xmlns:a16="http://schemas.microsoft.com/office/drawing/2014/main" id="{4D50A4FC-891B-419E-B2DA-E2A16390C3DD}"/>
              </a:ext>
            </a:extLst>
          </p:cNvPr>
          <p:cNvSpPr>
            <a:spLocks noGrp="1" noChangeArrowheads="1"/>
          </p:cNvSpPr>
          <p:nvPr>
            <p:ph type="body" idx="1"/>
          </p:nvPr>
        </p:nvSpPr>
        <p:spPr bwMode="auto">
          <a:xfrm>
            <a:off x="137001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82" name="Rectangle 14">
            <a:extLst>
              <a:ext uri="{FF2B5EF4-FFF2-40B4-BE49-F238E27FC236}">
                <a16:creationId xmlns:a16="http://schemas.microsoft.com/office/drawing/2014/main" id="{97FE27F8-DDEF-4800-8B55-5BA78AB15845}"/>
              </a:ext>
            </a:extLst>
          </p:cNvPr>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Times New Roman" pitchFamily="18" charset="0"/>
                <a:cs typeface="+mn-cs"/>
              </a:defRPr>
            </a:lvl1pPr>
          </a:lstStyle>
          <a:p>
            <a:pPr>
              <a:defRPr/>
            </a:pPr>
            <a:endParaRPr lang="en-US"/>
          </a:p>
        </p:txBody>
      </p:sp>
      <p:sp>
        <p:nvSpPr>
          <p:cNvPr id="7183" name="Rectangle 15">
            <a:extLst>
              <a:ext uri="{FF2B5EF4-FFF2-40B4-BE49-F238E27FC236}">
                <a16:creationId xmlns:a16="http://schemas.microsoft.com/office/drawing/2014/main" id="{9F42D690-1AA7-4CCD-B0E3-C4B889D960E0}"/>
              </a:ext>
            </a:extLst>
          </p:cNvPr>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Times New Roman" pitchFamily="18" charset="0"/>
                <a:cs typeface="+mn-cs"/>
              </a:defRPr>
            </a:lvl1pPr>
          </a:lstStyle>
          <a:p>
            <a:pPr>
              <a:defRPr/>
            </a:pPr>
            <a:endParaRPr lang="en-US"/>
          </a:p>
        </p:txBody>
      </p:sp>
      <p:sp>
        <p:nvSpPr>
          <p:cNvPr id="7184" name="Rectangle 16">
            <a:extLst>
              <a:ext uri="{FF2B5EF4-FFF2-40B4-BE49-F238E27FC236}">
                <a16:creationId xmlns:a16="http://schemas.microsoft.com/office/drawing/2014/main" id="{702CE122-7B2E-4523-895C-C0282BA67148}"/>
              </a:ext>
            </a:extLst>
          </p:cNvPr>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400" smtClean="0"/>
            </a:lvl1pPr>
          </a:lstStyle>
          <a:p>
            <a:pPr>
              <a:defRPr/>
            </a:pPr>
            <a:fld id="{A239E6A8-825F-48B3-A121-DBC8DA7E674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48"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55000"/>
        <a:buFont typeface="Monotype Sorts"/>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si.ie/Education/European+Landscapes/United+Kingdom.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iroz7mp_UAhWH14MKHb9OCMUQjRwIBw&amp;url=http%3A%2F%2Fslideplayer.com%2Fslide%2F9254065%2F&amp;psig=AFQjCNG4BX78XoSsXGaAd-WZNB_624U_3Q&amp;ust=1496494575994377"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url?sa=i&amp;rct=j&amp;q=&amp;esrc=s&amp;source=images&amp;cd=&amp;cad=rja&amp;uact=8&amp;ved=0ahUKEwjiroz7mp_UAhWH14MKHb9OCMUQjRwIBw&amp;url=http%3A%2F%2Fslideplayer.com%2Fslide%2F9254065%2F&amp;psig=AFQjCNG4BX78XoSsXGaAd-WZNB_624U_3Q&amp;ust=1496494575994377"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as.uky.edu/academics/departments_programs/EarthEnvironmentalSciences/EarthEnvironmentalSciences/Educational%20Materials/Documents/elearning/module07swf.swf"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B534ECA-DAED-4E7B-8319-1B317F28238B}"/>
              </a:ext>
            </a:extLst>
          </p:cNvPr>
          <p:cNvSpPr>
            <a:spLocks noGrp="1" noChangeArrowheads="1"/>
          </p:cNvSpPr>
          <p:nvPr>
            <p:ph type="ctrTitle"/>
          </p:nvPr>
        </p:nvSpPr>
        <p:spPr>
          <a:xfrm>
            <a:off x="1524000" y="2438400"/>
            <a:ext cx="7721600" cy="762000"/>
          </a:xfrm>
        </p:spPr>
        <p:txBody>
          <a:bodyPr/>
          <a:lstStyle/>
          <a:p>
            <a:r>
              <a:rPr lang="en-US" altLang="en-US">
                <a:latin typeface="Arial" panose="020B0604020202020204" pitchFamily="34" charset="0"/>
              </a:rPr>
              <a:t>Sedimentary</a:t>
            </a:r>
            <a:br>
              <a:rPr lang="en-US" altLang="en-US">
                <a:latin typeface="Arial" panose="020B0604020202020204" pitchFamily="34" charset="0"/>
              </a:rPr>
            </a:br>
            <a:r>
              <a:rPr lang="en-US" altLang="en-US">
                <a:latin typeface="Arial" panose="020B0604020202020204" pitchFamily="34" charset="0"/>
              </a:rPr>
              <a:t>Rock </a:t>
            </a:r>
            <a:br>
              <a:rPr lang="en-US" altLang="en-US">
                <a:latin typeface="Arial" panose="020B0604020202020204" pitchFamily="34" charset="0"/>
              </a:rPr>
            </a:br>
            <a:r>
              <a:rPr lang="en-US" altLang="en-US">
                <a:latin typeface="Arial" panose="020B0604020202020204" pitchFamily="34" charset="0"/>
              </a:rPr>
              <a:t>Formation</a:t>
            </a:r>
          </a:p>
        </p:txBody>
      </p:sp>
      <p:sp>
        <p:nvSpPr>
          <p:cNvPr id="3075" name="Subtitle 1">
            <a:extLst>
              <a:ext uri="{FF2B5EF4-FFF2-40B4-BE49-F238E27FC236}">
                <a16:creationId xmlns:a16="http://schemas.microsoft.com/office/drawing/2014/main" id="{01F950AA-AAD5-4463-A349-BFF54EF8D42D}"/>
              </a:ext>
            </a:extLst>
          </p:cNvPr>
          <p:cNvSpPr>
            <a:spLocks noGrp="1" noChangeArrowheads="1"/>
          </p:cNvSpPr>
          <p:nvPr>
            <p:ph type="subTitle" sz="quarter" idx="1"/>
          </p:nvPr>
        </p:nvSpPr>
        <p:spPr/>
        <p:txBody>
          <a:bodyPr/>
          <a:lstStyle/>
          <a:p>
            <a:pPr>
              <a:buFont typeface="Monotype Sorts"/>
              <a:buNone/>
            </a:pP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BF86191-7853-4F73-9E77-972DAF8FA9DE}"/>
              </a:ext>
            </a:extLst>
          </p:cNvPr>
          <p:cNvSpPr>
            <a:spLocks noGrp="1" noChangeArrowheads="1"/>
          </p:cNvSpPr>
          <p:nvPr>
            <p:ph type="title"/>
          </p:nvPr>
        </p:nvSpPr>
        <p:spPr/>
        <p:txBody>
          <a:bodyPr/>
          <a:lstStyle/>
          <a:p>
            <a:r>
              <a:rPr lang="en-US" altLang="en-US"/>
              <a:t>Dome Exfoliation</a:t>
            </a:r>
          </a:p>
        </p:txBody>
      </p:sp>
      <p:pic>
        <p:nvPicPr>
          <p:cNvPr id="12291" name="Picture 3" descr="exfol_dom">
            <a:extLst>
              <a:ext uri="{FF2B5EF4-FFF2-40B4-BE49-F238E27FC236}">
                <a16:creationId xmlns:a16="http://schemas.microsoft.com/office/drawing/2014/main" id="{3F270688-AAA2-4C55-B79D-CC2744008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66863"/>
            <a:ext cx="83820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508ABFC-C5C2-4EB7-9687-523353CAC6BE}"/>
              </a:ext>
            </a:extLst>
          </p:cNvPr>
          <p:cNvSpPr>
            <a:spLocks noGrp="1" noChangeArrowheads="1"/>
          </p:cNvSpPr>
          <p:nvPr>
            <p:ph type="title"/>
          </p:nvPr>
        </p:nvSpPr>
        <p:spPr>
          <a:xfrm>
            <a:off x="1370013" y="0"/>
            <a:ext cx="7772400" cy="1143000"/>
          </a:xfrm>
        </p:spPr>
        <p:txBody>
          <a:bodyPr/>
          <a:lstStyle/>
          <a:p>
            <a:r>
              <a:rPr lang="en-US" altLang="en-US" sz="4000"/>
              <a:t>Processes and Agents of Mechanical Weathering</a:t>
            </a:r>
          </a:p>
        </p:txBody>
      </p:sp>
      <p:sp>
        <p:nvSpPr>
          <p:cNvPr id="34819" name="Rectangle 3">
            <a:extLst>
              <a:ext uri="{FF2B5EF4-FFF2-40B4-BE49-F238E27FC236}">
                <a16:creationId xmlns:a16="http://schemas.microsoft.com/office/drawing/2014/main" id="{EE175050-D4EC-4210-8224-0BD8975B8D4A}"/>
              </a:ext>
            </a:extLst>
          </p:cNvPr>
          <p:cNvSpPr>
            <a:spLocks noGrp="1" noChangeArrowheads="1"/>
          </p:cNvSpPr>
          <p:nvPr>
            <p:ph type="body" sz="half" idx="1"/>
          </p:nvPr>
        </p:nvSpPr>
        <p:spPr>
          <a:xfrm>
            <a:off x="1370013" y="1371600"/>
            <a:ext cx="7240587" cy="2286000"/>
          </a:xfrm>
        </p:spPr>
        <p:txBody>
          <a:bodyPr/>
          <a:lstStyle/>
          <a:p>
            <a:r>
              <a:rPr lang="en-US" altLang="en-US" sz="3600">
                <a:solidFill>
                  <a:srgbClr val="FFFF00"/>
                </a:solidFill>
              </a:rPr>
              <a:t>Abrasion</a:t>
            </a:r>
            <a:r>
              <a:rPr lang="en-US" altLang="en-US" sz="3600"/>
              <a:t> – travelling sediments (rock sections) can break off pieces from a rocky surface they repeatedly strike against it.  The constant rubbing against the rock causes it to slowly break away.</a:t>
            </a:r>
          </a:p>
          <a:p>
            <a:r>
              <a:rPr lang="en-US" altLang="en-US" sz="3600"/>
              <a:t>The sediments can be moved by wind, water, or gravity.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470A1A4-0158-49AB-94F7-07E65745BE80}"/>
              </a:ext>
            </a:extLst>
          </p:cNvPr>
          <p:cNvSpPr>
            <a:spLocks noGrp="1" noChangeArrowheads="1"/>
          </p:cNvSpPr>
          <p:nvPr>
            <p:ph type="title"/>
          </p:nvPr>
        </p:nvSpPr>
        <p:spPr/>
        <p:txBody>
          <a:bodyPr/>
          <a:lstStyle/>
          <a:p>
            <a:r>
              <a:rPr lang="en-US" altLang="en-US"/>
              <a:t>Wind Abrasion</a:t>
            </a:r>
          </a:p>
        </p:txBody>
      </p:sp>
      <p:pic>
        <p:nvPicPr>
          <p:cNvPr id="14339" name="Picture 4" descr="rock_wind_abrasion_p0772932441_NRCS">
            <a:extLst>
              <a:ext uri="{FF2B5EF4-FFF2-40B4-BE49-F238E27FC236}">
                <a16:creationId xmlns:a16="http://schemas.microsoft.com/office/drawing/2014/main" id="{830F2470-C70A-4682-84C4-30256BE899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481138"/>
            <a:ext cx="7086600" cy="5062537"/>
          </a:xfrm>
        </p:spPr>
      </p:pic>
      <p:sp>
        <p:nvSpPr>
          <p:cNvPr id="14340" name="Text Box 6">
            <a:extLst>
              <a:ext uri="{FF2B5EF4-FFF2-40B4-BE49-F238E27FC236}">
                <a16:creationId xmlns:a16="http://schemas.microsoft.com/office/drawing/2014/main" id="{C56CA077-AA35-4CBB-A190-43BBB1104AC0}"/>
              </a:ext>
            </a:extLst>
          </p:cNvPr>
          <p:cNvSpPr txBox="1">
            <a:spLocks noChangeArrowheads="1"/>
          </p:cNvSpPr>
          <p:nvPr/>
        </p:nvSpPr>
        <p:spPr bwMode="auto">
          <a:xfrm>
            <a:off x="1981200" y="6613525"/>
            <a:ext cx="688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http://www.uwsp.edu/geo/faculty/ritter/geog101/textbook/images/lithosphere/eolian/rock_wind_abrasion_p0772932441_NRCS.jpg</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619C51-A278-4933-9176-81BC06BE2F6C}"/>
              </a:ext>
            </a:extLst>
          </p:cNvPr>
          <p:cNvSpPr>
            <a:spLocks noGrp="1" noChangeArrowheads="1"/>
          </p:cNvSpPr>
          <p:nvPr>
            <p:ph type="title"/>
          </p:nvPr>
        </p:nvSpPr>
        <p:spPr/>
        <p:txBody>
          <a:bodyPr/>
          <a:lstStyle/>
          <a:p>
            <a:r>
              <a:rPr lang="en-US" altLang="en-US"/>
              <a:t>Wind and Water Abrasion</a:t>
            </a:r>
          </a:p>
        </p:txBody>
      </p:sp>
      <p:sp>
        <p:nvSpPr>
          <p:cNvPr id="15363" name="Text Box 4">
            <a:extLst>
              <a:ext uri="{FF2B5EF4-FFF2-40B4-BE49-F238E27FC236}">
                <a16:creationId xmlns:a16="http://schemas.microsoft.com/office/drawing/2014/main" id="{28228DE2-367A-4510-94BE-745E06090C3F}"/>
              </a:ext>
            </a:extLst>
          </p:cNvPr>
          <p:cNvSpPr txBox="1">
            <a:spLocks noChangeArrowheads="1"/>
          </p:cNvSpPr>
          <p:nvPr/>
        </p:nvSpPr>
        <p:spPr bwMode="auto">
          <a:xfrm>
            <a:off x="1981200" y="6613525"/>
            <a:ext cx="6653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hlinkClick r:id="rId2"/>
              </a:rPr>
              <a:t>http://www.gsi.ie/Education/European+Landscapes/United+Kingdom.htm</a:t>
            </a:r>
            <a:r>
              <a:rPr kumimoji="0" lang="en-US" altLang="en-US" sz="1000"/>
              <a:t>  Photo Ref: P211442, "IPR/52-34CW BGS©NERC </a:t>
            </a:r>
          </a:p>
        </p:txBody>
      </p:sp>
      <p:pic>
        <p:nvPicPr>
          <p:cNvPr id="15364" name="Picture 6" descr="P211442_green_bridge_wales">
            <a:extLst>
              <a:ext uri="{FF2B5EF4-FFF2-40B4-BE49-F238E27FC236}">
                <a16:creationId xmlns:a16="http://schemas.microsoft.com/office/drawing/2014/main" id="{C64FA099-B502-436F-AC95-71BA42E0D93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541463"/>
            <a:ext cx="6477000" cy="493871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A8DB81F9-66DB-4C16-8E17-808F48A38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575"/>
            <a:ext cx="64008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ontent Placeholder 2">
            <a:extLst>
              <a:ext uri="{FF2B5EF4-FFF2-40B4-BE49-F238E27FC236}">
                <a16:creationId xmlns:a16="http://schemas.microsoft.com/office/drawing/2014/main" id="{4393F08E-26B0-4564-95DD-8C488014B478}"/>
              </a:ext>
            </a:extLst>
          </p:cNvPr>
          <p:cNvSpPr>
            <a:spLocks noGrp="1" noChangeArrowheads="1"/>
          </p:cNvSpPr>
          <p:nvPr>
            <p:ph idx="1"/>
          </p:nvPr>
        </p:nvSpPr>
        <p:spPr>
          <a:xfrm>
            <a:off x="1143000" y="4705350"/>
            <a:ext cx="7591425" cy="2085975"/>
          </a:xfrm>
          <a:solidFill>
            <a:schemeClr val="accent2"/>
          </a:solidFill>
        </p:spPr>
        <p:txBody>
          <a:bodyPr/>
          <a:lstStyle/>
          <a:p>
            <a:r>
              <a:rPr lang="en-US" altLang="en-US"/>
              <a:t>As items from above fall to the ground, they bump into and scrape against existing rock, gradually weathering the rock’s surface.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952A5C2-255C-48E3-AC95-B65EB8487CCE}"/>
              </a:ext>
            </a:extLst>
          </p:cNvPr>
          <p:cNvSpPr>
            <a:spLocks noGrp="1" noChangeArrowheads="1"/>
          </p:cNvSpPr>
          <p:nvPr>
            <p:ph type="title"/>
          </p:nvPr>
        </p:nvSpPr>
        <p:spPr>
          <a:xfrm>
            <a:off x="1370013" y="0"/>
            <a:ext cx="7772400" cy="1143000"/>
          </a:xfrm>
        </p:spPr>
        <p:txBody>
          <a:bodyPr/>
          <a:lstStyle/>
          <a:p>
            <a:r>
              <a:rPr lang="en-US" altLang="en-US" sz="4000" dirty="0"/>
              <a:t>Agents of Mechanical Weathering</a:t>
            </a:r>
          </a:p>
        </p:txBody>
      </p:sp>
      <p:sp>
        <p:nvSpPr>
          <p:cNvPr id="37891" name="Rectangle 3">
            <a:extLst>
              <a:ext uri="{FF2B5EF4-FFF2-40B4-BE49-F238E27FC236}">
                <a16:creationId xmlns:a16="http://schemas.microsoft.com/office/drawing/2014/main" id="{89387876-35E7-4C29-8B4F-8A8014AE5577}"/>
              </a:ext>
            </a:extLst>
          </p:cNvPr>
          <p:cNvSpPr>
            <a:spLocks noGrp="1" noChangeArrowheads="1"/>
          </p:cNvSpPr>
          <p:nvPr>
            <p:ph type="body" sz="half" idx="1"/>
          </p:nvPr>
        </p:nvSpPr>
        <p:spPr>
          <a:xfrm>
            <a:off x="1370013" y="1371600"/>
            <a:ext cx="7240587" cy="2286000"/>
          </a:xfrm>
        </p:spPr>
        <p:txBody>
          <a:bodyPr/>
          <a:lstStyle/>
          <a:p>
            <a:r>
              <a:rPr lang="en-US" altLang="en-US" sz="3600">
                <a:solidFill>
                  <a:srgbClr val="FFFF00"/>
                </a:solidFill>
              </a:rPr>
              <a:t>Plant Growth</a:t>
            </a:r>
            <a:r>
              <a:rPr lang="en-US" altLang="en-US" sz="3600"/>
              <a:t> </a:t>
            </a:r>
            <a:r>
              <a:rPr lang="en-US" altLang="en-US" sz="3600">
                <a:solidFill>
                  <a:srgbClr val="FFFF00"/>
                </a:solidFill>
              </a:rPr>
              <a:t>Wedging</a:t>
            </a:r>
            <a:r>
              <a:rPr lang="en-US" altLang="en-US" sz="3600"/>
              <a:t>– As plants send out root systems, the roots find their way into cracks in the rocks.  As the roots increase in size, they force the rock sections apart, increasing the separation and weathering the rock as they grow.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FEE573A-055D-4066-B108-2B202ED36BC8}"/>
              </a:ext>
            </a:extLst>
          </p:cNvPr>
          <p:cNvSpPr>
            <a:spLocks noGrp="1" noChangeArrowheads="1"/>
          </p:cNvSpPr>
          <p:nvPr>
            <p:ph type="title"/>
          </p:nvPr>
        </p:nvSpPr>
        <p:spPr>
          <a:xfrm>
            <a:off x="1370013" y="228600"/>
            <a:ext cx="7772400" cy="1143000"/>
          </a:xfrm>
        </p:spPr>
        <p:txBody>
          <a:bodyPr/>
          <a:lstStyle/>
          <a:p>
            <a:r>
              <a:rPr lang="en-US" altLang="en-US"/>
              <a:t>Plant Wedging</a:t>
            </a:r>
          </a:p>
        </p:txBody>
      </p:sp>
      <p:pic>
        <p:nvPicPr>
          <p:cNvPr id="18435" name="Picture 3" descr="plantwedge">
            <a:extLst>
              <a:ext uri="{FF2B5EF4-FFF2-40B4-BE49-F238E27FC236}">
                <a16:creationId xmlns:a16="http://schemas.microsoft.com/office/drawing/2014/main" id="{CAA65E7F-55B7-4F9A-92CA-C8DC40B4C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41463"/>
            <a:ext cx="83058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981F4E4-89FA-40A3-977A-B6ACC5BA5156}"/>
              </a:ext>
            </a:extLst>
          </p:cNvPr>
          <p:cNvSpPr>
            <a:spLocks noGrp="1" noChangeArrowheads="1"/>
          </p:cNvSpPr>
          <p:nvPr>
            <p:ph type="title"/>
          </p:nvPr>
        </p:nvSpPr>
        <p:spPr>
          <a:xfrm>
            <a:off x="1370013" y="0"/>
            <a:ext cx="7772400" cy="1219200"/>
          </a:xfrm>
        </p:spPr>
        <p:txBody>
          <a:bodyPr/>
          <a:lstStyle/>
          <a:p>
            <a:r>
              <a:rPr lang="en-US" altLang="en-US"/>
              <a:t>Plant Wedging</a:t>
            </a:r>
          </a:p>
        </p:txBody>
      </p:sp>
      <p:pic>
        <p:nvPicPr>
          <p:cNvPr id="19459" name="Picture 4" descr="wedging02">
            <a:extLst>
              <a:ext uri="{FF2B5EF4-FFF2-40B4-BE49-F238E27FC236}">
                <a16:creationId xmlns:a16="http://schemas.microsoft.com/office/drawing/2014/main" id="{E430CFBA-29E8-42EC-A2F6-679664CF04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9238" y="1066800"/>
            <a:ext cx="3886200" cy="5181600"/>
          </a:xfrm>
        </p:spPr>
      </p:pic>
      <p:pic>
        <p:nvPicPr>
          <p:cNvPr id="19460" name="Picture 1">
            <a:extLst>
              <a:ext uri="{FF2B5EF4-FFF2-40B4-BE49-F238E27FC236}">
                <a16:creationId xmlns:a16="http://schemas.microsoft.com/office/drawing/2014/main" id="{D9937889-508A-48CC-8F54-2578994A5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063" y="1817688"/>
            <a:ext cx="45847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4D16DCD-8818-4DD5-A702-86936C77A5BA}"/>
              </a:ext>
            </a:extLst>
          </p:cNvPr>
          <p:cNvSpPr>
            <a:spLocks noGrp="1" noChangeArrowheads="1"/>
          </p:cNvSpPr>
          <p:nvPr>
            <p:ph type="title"/>
          </p:nvPr>
        </p:nvSpPr>
        <p:spPr/>
        <p:txBody>
          <a:bodyPr/>
          <a:lstStyle/>
          <a:p>
            <a:r>
              <a:rPr lang="en-US" altLang="en-US"/>
              <a:t>Agents of Chemical Weathering</a:t>
            </a:r>
          </a:p>
        </p:txBody>
      </p:sp>
      <p:sp>
        <p:nvSpPr>
          <p:cNvPr id="9219" name="Rectangle 3">
            <a:extLst>
              <a:ext uri="{FF2B5EF4-FFF2-40B4-BE49-F238E27FC236}">
                <a16:creationId xmlns:a16="http://schemas.microsoft.com/office/drawing/2014/main" id="{5B8B38A3-694D-47A3-8534-004292185DFA}"/>
              </a:ext>
            </a:extLst>
          </p:cNvPr>
          <p:cNvSpPr>
            <a:spLocks noGrp="1" noChangeArrowheads="1"/>
          </p:cNvSpPr>
          <p:nvPr>
            <p:ph type="body" idx="1"/>
          </p:nvPr>
        </p:nvSpPr>
        <p:spPr>
          <a:xfrm>
            <a:off x="1295400" y="1905000"/>
            <a:ext cx="7772400" cy="4114800"/>
          </a:xfrm>
        </p:spPr>
        <p:txBody>
          <a:bodyPr/>
          <a:lstStyle/>
          <a:p>
            <a:r>
              <a:rPr lang="en-US" altLang="en-US" sz="3600"/>
              <a:t>dissolution (dissolving)</a:t>
            </a:r>
          </a:p>
          <a:p>
            <a:r>
              <a:rPr lang="en-US" altLang="en-US" sz="3600"/>
              <a:t>oxidation</a:t>
            </a:r>
          </a:p>
          <a:p>
            <a:r>
              <a:rPr lang="en-US" altLang="en-US" sz="3600"/>
              <a:t>hydrolysis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7B48511-2E41-4D95-B04B-5D30327D1D64}"/>
              </a:ext>
            </a:extLst>
          </p:cNvPr>
          <p:cNvSpPr>
            <a:spLocks noGrp="1" noChangeArrowheads="1"/>
          </p:cNvSpPr>
          <p:nvPr>
            <p:ph type="title"/>
          </p:nvPr>
        </p:nvSpPr>
        <p:spPr>
          <a:xfrm>
            <a:off x="1370013" y="228600"/>
            <a:ext cx="7772400" cy="1143000"/>
          </a:xfrm>
        </p:spPr>
        <p:txBody>
          <a:bodyPr/>
          <a:lstStyle/>
          <a:p>
            <a:r>
              <a:rPr lang="en-US" altLang="en-US" dirty="0"/>
              <a:t>Agents of Chemical Weathering</a:t>
            </a:r>
          </a:p>
        </p:txBody>
      </p:sp>
      <p:sp>
        <p:nvSpPr>
          <p:cNvPr id="44035" name="Rectangle 3">
            <a:extLst>
              <a:ext uri="{FF2B5EF4-FFF2-40B4-BE49-F238E27FC236}">
                <a16:creationId xmlns:a16="http://schemas.microsoft.com/office/drawing/2014/main" id="{6DDB0211-64D1-4FE0-88B2-5EAA57769489}"/>
              </a:ext>
            </a:extLst>
          </p:cNvPr>
          <p:cNvSpPr>
            <a:spLocks noGrp="1" noChangeArrowheads="1"/>
          </p:cNvSpPr>
          <p:nvPr>
            <p:ph type="body" idx="1"/>
          </p:nvPr>
        </p:nvSpPr>
        <p:spPr>
          <a:xfrm>
            <a:off x="1370013" y="1371600"/>
            <a:ext cx="7772400" cy="4648200"/>
          </a:xfrm>
        </p:spPr>
        <p:txBody>
          <a:bodyPr/>
          <a:lstStyle/>
          <a:p>
            <a:pPr>
              <a:buFont typeface="Monotype Sorts"/>
              <a:buNone/>
            </a:pPr>
            <a:r>
              <a:rPr lang="en-US" altLang="en-US" sz="3600" dirty="0">
                <a:solidFill>
                  <a:srgbClr val="FFFF00"/>
                </a:solidFill>
              </a:rPr>
              <a:t> Dissolution (the act of dissolving)</a:t>
            </a:r>
            <a:endParaRPr lang="en-US" altLang="en-US" sz="3600" dirty="0"/>
          </a:p>
          <a:p>
            <a:pPr>
              <a:buNone/>
            </a:pPr>
            <a:r>
              <a:rPr lang="en-US" altLang="en-US" sz="3600" dirty="0"/>
              <a:t>		Water, especially water containing carbonic acid, will dissolve minerals from a rock leaving cavities in the rock.  </a:t>
            </a:r>
          </a:p>
          <a:p>
            <a:pPr>
              <a:buNone/>
            </a:pPr>
            <a:r>
              <a:rPr lang="en-US" altLang="en-US" sz="3600" dirty="0"/>
              <a:t>These cavities may generate sinkholes and potholes in roads. Dissolution is also responsible for cave features such as stalactites and stalagmites.</a:t>
            </a:r>
          </a:p>
          <a:p>
            <a:pPr>
              <a:buFont typeface="Monotype Sorts"/>
              <a:buNone/>
            </a:pPr>
            <a:endParaRPr lang="en-US"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E735EFD-81A4-4EF9-81FC-604BFF8EFC2B}"/>
              </a:ext>
            </a:extLst>
          </p:cNvPr>
          <p:cNvSpPr>
            <a:spLocks noGrp="1" noChangeArrowheads="1"/>
          </p:cNvSpPr>
          <p:nvPr>
            <p:ph type="title"/>
          </p:nvPr>
        </p:nvSpPr>
        <p:spPr>
          <a:xfrm>
            <a:off x="1447800" y="153988"/>
            <a:ext cx="7772400" cy="1143000"/>
          </a:xfrm>
        </p:spPr>
        <p:txBody>
          <a:bodyPr/>
          <a:lstStyle/>
          <a:p>
            <a:r>
              <a:rPr lang="en-US" altLang="en-US" sz="4000"/>
              <a:t>How are sedimentary rocks formed?</a:t>
            </a:r>
          </a:p>
        </p:txBody>
      </p:sp>
      <p:sp>
        <p:nvSpPr>
          <p:cNvPr id="4" name="Text Box 21">
            <a:extLst>
              <a:ext uri="{FF2B5EF4-FFF2-40B4-BE49-F238E27FC236}">
                <a16:creationId xmlns:a16="http://schemas.microsoft.com/office/drawing/2014/main" id="{912F0202-FF74-4EC7-9A96-7249E6E5E531}"/>
              </a:ext>
            </a:extLst>
          </p:cNvPr>
          <p:cNvSpPr txBox="1">
            <a:spLocks noGrp="1" noChangeArrowheads="1"/>
          </p:cNvSpPr>
          <p:nvPr>
            <p:ph idx="1"/>
          </p:nvPr>
        </p:nvSpPr>
        <p:spPr>
          <a:xfrm>
            <a:off x="1343025" y="1552575"/>
            <a:ext cx="7772400" cy="1570038"/>
          </a:xfrm>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400" dirty="0">
                <a:latin typeface="Comic Sans MS" panose="030F0702030302020204" pitchFamily="66" charset="0"/>
              </a:rPr>
              <a:t>Sedimentary rocks are formed when existing rocks are </a:t>
            </a:r>
            <a:r>
              <a:rPr lang="en-US" altLang="en-US" sz="2400" b="1" dirty="0">
                <a:solidFill>
                  <a:schemeClr val="accent1">
                    <a:lumMod val="40000"/>
                    <a:lumOff val="60000"/>
                  </a:schemeClr>
                </a:solidFill>
                <a:latin typeface="Comic Sans MS" panose="030F0702030302020204" pitchFamily="66" charset="0"/>
              </a:rPr>
              <a:t>weathered (broken), eroded (moved), deposited (dropped), and lithified  (harden)</a:t>
            </a:r>
            <a:br>
              <a:rPr lang="en-US" altLang="en-US" sz="2400" dirty="0">
                <a:latin typeface="Comic Sans MS" panose="030F0702030302020204" pitchFamily="66" charset="0"/>
              </a:rPr>
            </a:br>
            <a:r>
              <a:rPr lang="en-US" altLang="en-US" sz="2400" dirty="0">
                <a:latin typeface="Comic Sans MS" panose="030F0702030302020204" pitchFamily="66" charset="0"/>
              </a:rPr>
              <a:t>to form new rocks. </a:t>
            </a:r>
            <a:endParaRPr lang="en-US" altLang="en-US" sz="2800" b="1" dirty="0">
              <a:solidFill>
                <a:srgbClr val="000099"/>
              </a:solidFill>
              <a:latin typeface="Comic Sans MS" panose="030F0702030302020204" pitchFamily="66" charset="0"/>
            </a:endParaRPr>
          </a:p>
        </p:txBody>
      </p:sp>
      <p:pic>
        <p:nvPicPr>
          <p:cNvPr id="4100" name="Picture 4">
            <a:extLst>
              <a:ext uri="{FF2B5EF4-FFF2-40B4-BE49-F238E27FC236}">
                <a16:creationId xmlns:a16="http://schemas.microsoft.com/office/drawing/2014/main" id="{3F57CF30-7562-449F-B774-3F2AD3DEA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122613"/>
            <a:ext cx="5943600"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stalagmite">
            <a:extLst>
              <a:ext uri="{FF2B5EF4-FFF2-40B4-BE49-F238E27FC236}">
                <a16:creationId xmlns:a16="http://schemas.microsoft.com/office/drawing/2014/main" id="{859DD04C-8CCF-4D77-B2A6-568A30D67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3740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537E1D27-BAD1-418B-A1AD-17454B287C09}"/>
              </a:ext>
            </a:extLst>
          </p:cNvPr>
          <p:cNvSpPr>
            <a:spLocks noGrp="1" noChangeArrowheads="1"/>
          </p:cNvSpPr>
          <p:nvPr>
            <p:ph type="title"/>
          </p:nvPr>
        </p:nvSpPr>
        <p:spPr>
          <a:xfrm>
            <a:off x="228600" y="4876800"/>
            <a:ext cx="2895600" cy="1714500"/>
          </a:xfrm>
          <a:solidFill>
            <a:schemeClr val="accent1"/>
          </a:solidFill>
        </p:spPr>
        <p:txBody>
          <a:bodyPr/>
          <a:lstStyle/>
          <a:p>
            <a:r>
              <a:rPr lang="en-US" altLang="en-US" sz="2400"/>
              <a:t>Limestone cave feature as a </a:t>
            </a:r>
            <a:br>
              <a:rPr lang="en-US" altLang="en-US" sz="2400"/>
            </a:br>
            <a:r>
              <a:rPr lang="en-US" altLang="en-US" sz="2400"/>
              <a:t> result of dissolution</a:t>
            </a:r>
          </a:p>
        </p:txBody>
      </p:sp>
      <p:pic>
        <p:nvPicPr>
          <p:cNvPr id="22532" name="Picture 1">
            <a:extLst>
              <a:ext uri="{FF2B5EF4-FFF2-40B4-BE49-F238E27FC236}">
                <a16:creationId xmlns:a16="http://schemas.microsoft.com/office/drawing/2014/main" id="{7BB4FF72-3980-41DD-BD15-86648C529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85800"/>
            <a:ext cx="48180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3">
            <a:extLst>
              <a:ext uri="{FF2B5EF4-FFF2-40B4-BE49-F238E27FC236}">
                <a16:creationId xmlns:a16="http://schemas.microsoft.com/office/drawing/2014/main" id="{C0895A9B-6FCC-43D4-8239-8D0399070164}"/>
              </a:ext>
            </a:extLst>
          </p:cNvPr>
          <p:cNvSpPr txBox="1">
            <a:spLocks noChangeArrowheads="1"/>
          </p:cNvSpPr>
          <p:nvPr/>
        </p:nvSpPr>
        <p:spPr bwMode="auto">
          <a:xfrm>
            <a:off x="5580063" y="4716463"/>
            <a:ext cx="3124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Dissolution due to carbonic acid. </a:t>
            </a:r>
          </a:p>
        </p:txBody>
      </p:sp>
      <p:sp>
        <p:nvSpPr>
          <p:cNvPr id="22534" name="Arrow: Up 4">
            <a:extLst>
              <a:ext uri="{FF2B5EF4-FFF2-40B4-BE49-F238E27FC236}">
                <a16:creationId xmlns:a16="http://schemas.microsoft.com/office/drawing/2014/main" id="{1C4FC747-9551-4B07-BA15-DD9723B1A691}"/>
              </a:ext>
            </a:extLst>
          </p:cNvPr>
          <p:cNvSpPr>
            <a:spLocks noChangeArrowheads="1"/>
          </p:cNvSpPr>
          <p:nvPr/>
        </p:nvSpPr>
        <p:spPr bwMode="auto">
          <a:xfrm>
            <a:off x="6400800" y="3886200"/>
            <a:ext cx="838200" cy="830263"/>
          </a:xfrm>
          <a:prstGeom prst="upArrow">
            <a:avLst>
              <a:gd name="adj1" fmla="val 50000"/>
              <a:gd name="adj2" fmla="val 50000"/>
            </a:avLst>
          </a:prstGeom>
          <a:solidFill>
            <a:schemeClr val="accent1"/>
          </a:solidFill>
          <a:ln w="12700" cap="sq" algn="ctr">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CEA6C71-0FF2-43C6-8F1D-277D07FDB9B7}"/>
              </a:ext>
            </a:extLst>
          </p:cNvPr>
          <p:cNvSpPr>
            <a:spLocks noGrp="1" noChangeArrowheads="1"/>
          </p:cNvSpPr>
          <p:nvPr>
            <p:ph type="title"/>
          </p:nvPr>
        </p:nvSpPr>
        <p:spPr/>
        <p:txBody>
          <a:bodyPr/>
          <a:lstStyle/>
          <a:p>
            <a:r>
              <a:rPr lang="en-US" altLang="en-US"/>
              <a:t>Agents of Chemical Weathering</a:t>
            </a:r>
          </a:p>
        </p:txBody>
      </p:sp>
      <p:sp>
        <p:nvSpPr>
          <p:cNvPr id="45059" name="Rectangle 3">
            <a:extLst>
              <a:ext uri="{FF2B5EF4-FFF2-40B4-BE49-F238E27FC236}">
                <a16:creationId xmlns:a16="http://schemas.microsoft.com/office/drawing/2014/main" id="{BFB2F531-2F94-46F8-8688-4D0740C4A65B}"/>
              </a:ext>
            </a:extLst>
          </p:cNvPr>
          <p:cNvSpPr>
            <a:spLocks noGrp="1" noChangeArrowheads="1"/>
          </p:cNvSpPr>
          <p:nvPr>
            <p:ph type="body" idx="1"/>
          </p:nvPr>
        </p:nvSpPr>
        <p:spPr>
          <a:xfrm>
            <a:off x="1370013" y="1981200"/>
            <a:ext cx="7088187" cy="4648200"/>
          </a:xfrm>
        </p:spPr>
        <p:txBody>
          <a:bodyPr/>
          <a:lstStyle/>
          <a:p>
            <a:pPr>
              <a:buFont typeface="Monotype Sorts"/>
              <a:buNone/>
            </a:pPr>
            <a:r>
              <a:rPr lang="en-US" altLang="en-US" sz="3600">
                <a:solidFill>
                  <a:srgbClr val="FFFF00"/>
                </a:solidFill>
              </a:rPr>
              <a:t>Oxidation</a:t>
            </a:r>
            <a:r>
              <a:rPr lang="en-US" altLang="en-US" sz="3600"/>
              <a:t> </a:t>
            </a:r>
          </a:p>
          <a:p>
            <a:pPr>
              <a:buFont typeface="Monotype Sorts"/>
              <a:buNone/>
            </a:pPr>
            <a:r>
              <a:rPr lang="en-US" altLang="en-US" sz="3600"/>
              <a:t>	Minerals may combine with oxygen to form new minerals that are not as hard.  For example, the iron-containing mineral pyrite forms a rusty-colored mineral called limonite.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2783E3F-A94F-4DB6-A12E-93CBF20EF3B9}"/>
              </a:ext>
            </a:extLst>
          </p:cNvPr>
          <p:cNvSpPr>
            <a:spLocks noGrp="1" noChangeArrowheads="1"/>
          </p:cNvSpPr>
          <p:nvPr>
            <p:ph type="title"/>
          </p:nvPr>
        </p:nvSpPr>
        <p:spPr/>
        <p:txBody>
          <a:bodyPr/>
          <a:lstStyle/>
          <a:p>
            <a:r>
              <a:rPr lang="en-US" altLang="en-US"/>
              <a:t>Pyrite Oxidation</a:t>
            </a:r>
          </a:p>
        </p:txBody>
      </p:sp>
      <p:pic>
        <p:nvPicPr>
          <p:cNvPr id="24579" name="Picture 4" descr="pyrite_sm">
            <a:extLst>
              <a:ext uri="{FF2B5EF4-FFF2-40B4-BE49-F238E27FC236}">
                <a16:creationId xmlns:a16="http://schemas.microsoft.com/office/drawing/2014/main" id="{E917C1DA-DA72-419D-9D73-9E348E93CD6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47800" y="1676400"/>
            <a:ext cx="3657600" cy="2438400"/>
          </a:xfrm>
        </p:spPr>
      </p:pic>
      <p:sp>
        <p:nvSpPr>
          <p:cNvPr id="24580" name="Rectangle 7">
            <a:extLst>
              <a:ext uri="{FF2B5EF4-FFF2-40B4-BE49-F238E27FC236}">
                <a16:creationId xmlns:a16="http://schemas.microsoft.com/office/drawing/2014/main" id="{19A75B54-DF1A-46D4-BDEB-4870F6ADB5C1}"/>
              </a:ext>
            </a:extLst>
          </p:cNvPr>
          <p:cNvSpPr>
            <a:spLocks noChangeArrowheads="1"/>
          </p:cNvSpPr>
          <p:nvPr/>
        </p:nvSpPr>
        <p:spPr bwMode="auto">
          <a:xfrm>
            <a:off x="1066800" y="4191000"/>
            <a:ext cx="3587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http://www.windows.ucar.edu/earth/geology/images/pyrite_sm.jpg</a:t>
            </a:r>
          </a:p>
        </p:txBody>
      </p:sp>
      <p:pic>
        <p:nvPicPr>
          <p:cNvPr id="24581" name="Picture 9" descr="limonite">
            <a:extLst>
              <a:ext uri="{FF2B5EF4-FFF2-40B4-BE49-F238E27FC236}">
                <a16:creationId xmlns:a16="http://schemas.microsoft.com/office/drawing/2014/main" id="{DF80AA8C-ED0B-4200-8E58-3B7539F187B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1676400"/>
            <a:ext cx="3203575" cy="4114800"/>
          </a:xfrm>
        </p:spPr>
      </p:pic>
      <p:sp>
        <p:nvSpPr>
          <p:cNvPr id="24582" name="Text Box 11">
            <a:extLst>
              <a:ext uri="{FF2B5EF4-FFF2-40B4-BE49-F238E27FC236}">
                <a16:creationId xmlns:a16="http://schemas.microsoft.com/office/drawing/2014/main" id="{D070556E-72CF-4C4C-8962-9529DFFB97A4}"/>
              </a:ext>
            </a:extLst>
          </p:cNvPr>
          <p:cNvSpPr txBox="1">
            <a:spLocks noChangeArrowheads="1"/>
          </p:cNvSpPr>
          <p:nvPr/>
        </p:nvSpPr>
        <p:spPr bwMode="auto">
          <a:xfrm>
            <a:off x="5486400" y="5791200"/>
            <a:ext cx="350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http://www.dkimages.com/discover/previews/965/75014124.JPG</a:t>
            </a:r>
          </a:p>
        </p:txBody>
      </p:sp>
      <p:sp>
        <p:nvSpPr>
          <p:cNvPr id="24583" name="AutoShape 12">
            <a:extLst>
              <a:ext uri="{FF2B5EF4-FFF2-40B4-BE49-F238E27FC236}">
                <a16:creationId xmlns:a16="http://schemas.microsoft.com/office/drawing/2014/main" id="{D9F8DA69-E057-4D22-9B44-71BA4C989112}"/>
              </a:ext>
            </a:extLst>
          </p:cNvPr>
          <p:cNvSpPr>
            <a:spLocks noChangeArrowheads="1"/>
          </p:cNvSpPr>
          <p:nvPr/>
        </p:nvSpPr>
        <p:spPr bwMode="auto">
          <a:xfrm rot="5400000">
            <a:off x="4152900" y="4305300"/>
            <a:ext cx="1143000" cy="1524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00"/>
          </a:solidFill>
          <a:ln w="12700" cap="sq">
            <a:solidFill>
              <a:schemeClr val="tx1"/>
            </a:solidFill>
            <a:miter lim="800000"/>
            <a:headEnd type="none" w="sm" len="sm"/>
            <a:tailEnd type="none" w="sm" len="sm"/>
          </a:ln>
        </p:spPr>
        <p:txBody>
          <a:bodyPr wrap="none" anchor="ctr"/>
          <a:lstStyle/>
          <a:p>
            <a:endParaRPr lang="en-US"/>
          </a:p>
        </p:txBody>
      </p:sp>
      <p:sp>
        <p:nvSpPr>
          <p:cNvPr id="24584" name="Text Box 13">
            <a:extLst>
              <a:ext uri="{FF2B5EF4-FFF2-40B4-BE49-F238E27FC236}">
                <a16:creationId xmlns:a16="http://schemas.microsoft.com/office/drawing/2014/main" id="{17D04680-3ED3-4BB9-953C-06DD80CB7B58}"/>
              </a:ext>
            </a:extLst>
          </p:cNvPr>
          <p:cNvSpPr txBox="1">
            <a:spLocks noChangeArrowheads="1"/>
          </p:cNvSpPr>
          <p:nvPr/>
        </p:nvSpPr>
        <p:spPr bwMode="auto">
          <a:xfrm>
            <a:off x="2362200" y="4572000"/>
            <a:ext cx="11541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a:t>Pyrite</a:t>
            </a:r>
          </a:p>
        </p:txBody>
      </p:sp>
      <p:sp>
        <p:nvSpPr>
          <p:cNvPr id="24585" name="Text Box 14">
            <a:extLst>
              <a:ext uri="{FF2B5EF4-FFF2-40B4-BE49-F238E27FC236}">
                <a16:creationId xmlns:a16="http://schemas.microsoft.com/office/drawing/2014/main" id="{840778CA-A371-41A0-BC8C-F84ED8E5A9A8}"/>
              </a:ext>
            </a:extLst>
          </p:cNvPr>
          <p:cNvSpPr txBox="1">
            <a:spLocks noChangeArrowheads="1"/>
          </p:cNvSpPr>
          <p:nvPr/>
        </p:nvSpPr>
        <p:spPr bwMode="auto">
          <a:xfrm>
            <a:off x="6537325" y="5962650"/>
            <a:ext cx="1673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a:t>Limonite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BA9E41F-A9CB-42CD-B695-0C8CB3B3121A}"/>
              </a:ext>
            </a:extLst>
          </p:cNvPr>
          <p:cNvSpPr>
            <a:spLocks noGrp="1" noChangeArrowheads="1"/>
          </p:cNvSpPr>
          <p:nvPr>
            <p:ph type="title"/>
          </p:nvPr>
        </p:nvSpPr>
        <p:spPr/>
        <p:txBody>
          <a:bodyPr/>
          <a:lstStyle/>
          <a:p>
            <a:r>
              <a:rPr lang="en-US" altLang="en-US"/>
              <a:t>Processes of Chemical Weathering</a:t>
            </a:r>
          </a:p>
        </p:txBody>
      </p:sp>
      <p:sp>
        <p:nvSpPr>
          <p:cNvPr id="49155" name="Rectangle 3">
            <a:extLst>
              <a:ext uri="{FF2B5EF4-FFF2-40B4-BE49-F238E27FC236}">
                <a16:creationId xmlns:a16="http://schemas.microsoft.com/office/drawing/2014/main" id="{1730ECDC-0FC3-404D-914E-37AC62E732DE}"/>
              </a:ext>
            </a:extLst>
          </p:cNvPr>
          <p:cNvSpPr>
            <a:spLocks noGrp="1" noChangeArrowheads="1"/>
          </p:cNvSpPr>
          <p:nvPr>
            <p:ph type="body" idx="1"/>
          </p:nvPr>
        </p:nvSpPr>
        <p:spPr>
          <a:xfrm>
            <a:off x="1370013" y="1981200"/>
            <a:ext cx="7088187" cy="3276600"/>
          </a:xfrm>
        </p:spPr>
        <p:txBody>
          <a:bodyPr/>
          <a:lstStyle/>
          <a:p>
            <a:pPr>
              <a:buFont typeface="Monotype Sorts"/>
              <a:buNone/>
            </a:pPr>
            <a:r>
              <a:rPr lang="en-US" altLang="en-US" sz="3600" dirty="0">
                <a:solidFill>
                  <a:srgbClr val="FFFF00"/>
                </a:solidFill>
              </a:rPr>
              <a:t>Hydrolysis</a:t>
            </a:r>
            <a:r>
              <a:rPr lang="en-US" altLang="en-US" sz="3600" dirty="0"/>
              <a:t> </a:t>
            </a:r>
          </a:p>
          <a:p>
            <a:pPr>
              <a:buFont typeface="Monotype Sorts"/>
              <a:buNone/>
            </a:pPr>
            <a:r>
              <a:rPr lang="en-US" altLang="en-US" sz="3600" dirty="0"/>
              <a:t>	Minerals may chemically combine with water to form new minerals.  Again, these are generally not as hard as the original material.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49A8492-F6CC-4824-865B-BDE3AF12450E}"/>
              </a:ext>
            </a:extLst>
          </p:cNvPr>
          <p:cNvSpPr>
            <a:spLocks noGrp="1" noChangeArrowheads="1"/>
          </p:cNvSpPr>
          <p:nvPr>
            <p:ph type="title"/>
          </p:nvPr>
        </p:nvSpPr>
        <p:spPr/>
        <p:txBody>
          <a:bodyPr/>
          <a:lstStyle/>
          <a:p>
            <a:r>
              <a:rPr lang="en-US" altLang="en-US"/>
              <a:t>Feldspar Hydrolysis</a:t>
            </a:r>
          </a:p>
        </p:txBody>
      </p:sp>
      <p:sp>
        <p:nvSpPr>
          <p:cNvPr id="26627" name="Rectangle 4">
            <a:extLst>
              <a:ext uri="{FF2B5EF4-FFF2-40B4-BE49-F238E27FC236}">
                <a16:creationId xmlns:a16="http://schemas.microsoft.com/office/drawing/2014/main" id="{43707AB9-9362-47EB-A181-372EA998FE46}"/>
              </a:ext>
            </a:extLst>
          </p:cNvPr>
          <p:cNvSpPr>
            <a:spLocks noChangeArrowheads="1"/>
          </p:cNvSpPr>
          <p:nvPr/>
        </p:nvSpPr>
        <p:spPr bwMode="auto">
          <a:xfrm>
            <a:off x="914400" y="4724400"/>
            <a:ext cx="3617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http://www.mii.org/Minerals/Minpics1/Plagioclase%20feldspar.jpg</a:t>
            </a:r>
          </a:p>
        </p:txBody>
      </p:sp>
      <p:sp>
        <p:nvSpPr>
          <p:cNvPr id="26628" name="Text Box 6">
            <a:extLst>
              <a:ext uri="{FF2B5EF4-FFF2-40B4-BE49-F238E27FC236}">
                <a16:creationId xmlns:a16="http://schemas.microsoft.com/office/drawing/2014/main" id="{8AD9531A-8CED-436C-8390-E02E1FB9ACD9}"/>
              </a:ext>
            </a:extLst>
          </p:cNvPr>
          <p:cNvSpPr txBox="1">
            <a:spLocks noChangeArrowheads="1"/>
          </p:cNvSpPr>
          <p:nvPr/>
        </p:nvSpPr>
        <p:spPr bwMode="auto">
          <a:xfrm>
            <a:off x="5181600" y="4800600"/>
            <a:ext cx="3673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http://www.uwm.edu/Course/422-100/Mineral_Rocks/kaolinite1.jpg</a:t>
            </a:r>
          </a:p>
        </p:txBody>
      </p:sp>
      <p:sp>
        <p:nvSpPr>
          <p:cNvPr id="26629" name="Text Box 8">
            <a:extLst>
              <a:ext uri="{FF2B5EF4-FFF2-40B4-BE49-F238E27FC236}">
                <a16:creationId xmlns:a16="http://schemas.microsoft.com/office/drawing/2014/main" id="{BFB0C83B-22B1-4D2B-AABB-48CA64ABB2DD}"/>
              </a:ext>
            </a:extLst>
          </p:cNvPr>
          <p:cNvSpPr txBox="1">
            <a:spLocks noChangeArrowheads="1"/>
          </p:cNvSpPr>
          <p:nvPr/>
        </p:nvSpPr>
        <p:spPr bwMode="auto">
          <a:xfrm>
            <a:off x="1692275" y="4968875"/>
            <a:ext cx="1584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a:t>Feldspar</a:t>
            </a:r>
          </a:p>
        </p:txBody>
      </p:sp>
      <p:sp>
        <p:nvSpPr>
          <p:cNvPr id="26630" name="Text Box 9">
            <a:extLst>
              <a:ext uri="{FF2B5EF4-FFF2-40B4-BE49-F238E27FC236}">
                <a16:creationId xmlns:a16="http://schemas.microsoft.com/office/drawing/2014/main" id="{A4B84166-1483-4332-95AE-3B2C9FE1AC57}"/>
              </a:ext>
            </a:extLst>
          </p:cNvPr>
          <p:cNvSpPr txBox="1">
            <a:spLocks noChangeArrowheads="1"/>
          </p:cNvSpPr>
          <p:nvPr/>
        </p:nvSpPr>
        <p:spPr bwMode="auto">
          <a:xfrm>
            <a:off x="5637213" y="5045075"/>
            <a:ext cx="1712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a:t>Kaolinite</a:t>
            </a:r>
          </a:p>
        </p:txBody>
      </p:sp>
      <p:pic>
        <p:nvPicPr>
          <p:cNvPr id="26631" name="Picture 11" descr="Plagioclase%20feldspar">
            <a:extLst>
              <a:ext uri="{FF2B5EF4-FFF2-40B4-BE49-F238E27FC236}">
                <a16:creationId xmlns:a16="http://schemas.microsoft.com/office/drawing/2014/main" id="{70C18F84-413F-42B9-8647-719E93921CB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19200" y="1447800"/>
            <a:ext cx="3429000" cy="3162300"/>
          </a:xfrm>
        </p:spPr>
      </p:pic>
      <p:pic>
        <p:nvPicPr>
          <p:cNvPr id="26632" name="Picture 13" descr="kaolinite1">
            <a:extLst>
              <a:ext uri="{FF2B5EF4-FFF2-40B4-BE49-F238E27FC236}">
                <a16:creationId xmlns:a16="http://schemas.microsoft.com/office/drawing/2014/main" id="{22A94DAF-5998-437C-9C24-30674D78A84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9384"/>
          <a:stretch>
            <a:fillRect/>
          </a:stretch>
        </p:blipFill>
        <p:spPr>
          <a:xfrm>
            <a:off x="5105400" y="2133600"/>
            <a:ext cx="3810000" cy="2590800"/>
          </a:xfrm>
        </p:spPr>
      </p:pic>
      <p:sp>
        <p:nvSpPr>
          <p:cNvPr id="26633" name="AutoShape 14">
            <a:extLst>
              <a:ext uri="{FF2B5EF4-FFF2-40B4-BE49-F238E27FC236}">
                <a16:creationId xmlns:a16="http://schemas.microsoft.com/office/drawing/2014/main" id="{DB6BAE36-ED4A-455D-95FC-1F1DD5698B36}"/>
              </a:ext>
            </a:extLst>
          </p:cNvPr>
          <p:cNvSpPr>
            <a:spLocks noChangeArrowheads="1"/>
          </p:cNvSpPr>
          <p:nvPr/>
        </p:nvSpPr>
        <p:spPr bwMode="auto">
          <a:xfrm>
            <a:off x="4267200" y="3429000"/>
            <a:ext cx="1066800" cy="609600"/>
          </a:xfrm>
          <a:prstGeom prst="rightArrow">
            <a:avLst>
              <a:gd name="adj1" fmla="val 50000"/>
              <a:gd name="adj2" fmla="val 43750"/>
            </a:avLst>
          </a:prstGeom>
          <a:solidFill>
            <a:srgbClr val="FFFF00"/>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endParaRPr kumimoji="0" lang="en-US" altLang="en-US" sz="2400"/>
          </a:p>
        </p:txBody>
      </p:sp>
      <p:sp>
        <p:nvSpPr>
          <p:cNvPr id="26634" name="Line 15">
            <a:extLst>
              <a:ext uri="{FF2B5EF4-FFF2-40B4-BE49-F238E27FC236}">
                <a16:creationId xmlns:a16="http://schemas.microsoft.com/office/drawing/2014/main" id="{78381A25-B3E4-4BDA-87B2-18FDF555426B}"/>
              </a:ext>
            </a:extLst>
          </p:cNvPr>
          <p:cNvSpPr>
            <a:spLocks noChangeShapeType="1"/>
          </p:cNvSpPr>
          <p:nvPr/>
        </p:nvSpPr>
        <p:spPr bwMode="auto">
          <a:xfrm>
            <a:off x="4114800" y="5334000"/>
            <a:ext cx="1371600" cy="0"/>
          </a:xfrm>
          <a:prstGeom prst="line">
            <a:avLst/>
          </a:prstGeom>
          <a:noFill/>
          <a:ln w="5715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6635" name="TextBox 1">
            <a:extLst>
              <a:ext uri="{FF2B5EF4-FFF2-40B4-BE49-F238E27FC236}">
                <a16:creationId xmlns:a16="http://schemas.microsoft.com/office/drawing/2014/main" id="{C22876FA-8B47-43F0-960D-F22BCB62C6B0}"/>
              </a:ext>
            </a:extLst>
          </p:cNvPr>
          <p:cNvSpPr txBox="1">
            <a:spLocks noChangeArrowheads="1"/>
          </p:cNvSpPr>
          <p:nvPr/>
        </p:nvSpPr>
        <p:spPr bwMode="auto">
          <a:xfrm>
            <a:off x="1447800" y="5837238"/>
            <a:ext cx="7315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t>Hydrolysis causes feldspar to transform into kaolinite, a type of clay that is very easy to break apart.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C69836F-6978-43FB-960C-F0F48DE9A089}"/>
              </a:ext>
            </a:extLst>
          </p:cNvPr>
          <p:cNvSpPr>
            <a:spLocks noGrp="1" noChangeArrowheads="1"/>
          </p:cNvSpPr>
          <p:nvPr>
            <p:ph type="title"/>
          </p:nvPr>
        </p:nvSpPr>
        <p:spPr/>
        <p:txBody>
          <a:bodyPr/>
          <a:lstStyle/>
          <a:p>
            <a:r>
              <a:rPr lang="en-US" altLang="en-US"/>
              <a:t>Factors in Chemical Weathering</a:t>
            </a:r>
          </a:p>
        </p:txBody>
      </p:sp>
      <p:sp>
        <p:nvSpPr>
          <p:cNvPr id="11267" name="Rectangle 3">
            <a:extLst>
              <a:ext uri="{FF2B5EF4-FFF2-40B4-BE49-F238E27FC236}">
                <a16:creationId xmlns:a16="http://schemas.microsoft.com/office/drawing/2014/main" id="{9A6D46DC-338B-47B5-9BC6-359FFA63AFD2}"/>
              </a:ext>
            </a:extLst>
          </p:cNvPr>
          <p:cNvSpPr>
            <a:spLocks noGrp="1" noChangeArrowheads="1"/>
          </p:cNvSpPr>
          <p:nvPr>
            <p:ph type="body" idx="1"/>
          </p:nvPr>
        </p:nvSpPr>
        <p:spPr>
          <a:xfrm>
            <a:off x="1295400" y="1524000"/>
            <a:ext cx="7772400" cy="4876800"/>
          </a:xfrm>
        </p:spPr>
        <p:txBody>
          <a:bodyPr/>
          <a:lstStyle/>
          <a:p>
            <a:pPr>
              <a:lnSpc>
                <a:spcPct val="90000"/>
              </a:lnSpc>
            </a:pPr>
            <a:r>
              <a:rPr lang="en-US" altLang="en-US" sz="3600">
                <a:solidFill>
                  <a:srgbClr val="FFFF00"/>
                </a:solidFill>
              </a:rPr>
              <a:t>Climate</a:t>
            </a:r>
            <a:r>
              <a:rPr lang="en-US" altLang="en-US" sz="3600"/>
              <a:t> – wet and warm climates maximize chemical reactions</a:t>
            </a:r>
          </a:p>
          <a:p>
            <a:pPr>
              <a:lnSpc>
                <a:spcPct val="90000"/>
              </a:lnSpc>
            </a:pPr>
            <a:r>
              <a:rPr lang="en-US" altLang="en-US" sz="3600">
                <a:solidFill>
                  <a:srgbClr val="FFFF00"/>
                </a:solidFill>
              </a:rPr>
              <a:t>Plants and animals</a:t>
            </a:r>
            <a:r>
              <a:rPr lang="en-US" altLang="en-US" sz="3600"/>
              <a:t> – living organisms secrete substances that react with rock helping to speed chemical weathering</a:t>
            </a:r>
          </a:p>
          <a:p>
            <a:pPr>
              <a:lnSpc>
                <a:spcPct val="90000"/>
              </a:lnSpc>
            </a:pPr>
            <a:r>
              <a:rPr lang="en-US" altLang="en-US" sz="3600">
                <a:solidFill>
                  <a:srgbClr val="FFFF00"/>
                </a:solidFill>
              </a:rPr>
              <a:t>Time </a:t>
            </a:r>
            <a:r>
              <a:rPr lang="en-US" altLang="en-US" sz="3600"/>
              <a:t>– longer exposure means greater change</a:t>
            </a:r>
          </a:p>
          <a:p>
            <a:pPr>
              <a:lnSpc>
                <a:spcPct val="90000"/>
              </a:lnSpc>
            </a:pPr>
            <a:r>
              <a:rPr lang="en-US" altLang="en-US" sz="3600">
                <a:solidFill>
                  <a:srgbClr val="FFFF00"/>
                </a:solidFill>
              </a:rPr>
              <a:t>Mineral composition</a:t>
            </a:r>
            <a:r>
              <a:rPr lang="en-US" altLang="en-US" sz="3600"/>
              <a:t> – some minerals are more susceptible to change than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4C81DB83-DD98-413F-B47B-E1CCD89D669D}"/>
              </a:ext>
            </a:extLst>
          </p:cNvPr>
          <p:cNvSpPr txBox="1">
            <a:spLocks noChangeArrowheads="1"/>
          </p:cNvSpPr>
          <p:nvPr/>
        </p:nvSpPr>
        <p:spPr bwMode="auto">
          <a:xfrm>
            <a:off x="1331913" y="1333500"/>
            <a:ext cx="769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accent2"/>
              </a:buClr>
              <a:buSzPct val="55000"/>
              <a:buFont typeface="Monotype Sorts"/>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pPr>
              <a:buFont typeface="Monotype Sorts"/>
              <a:buNone/>
              <a:defRPr/>
            </a:pPr>
            <a:r>
              <a:rPr lang="en-US" altLang="en-US" kern="0" dirty="0"/>
              <a:t>Weathering produces </a:t>
            </a:r>
            <a:r>
              <a:rPr lang="en-US" altLang="en-US" kern="0" dirty="0">
                <a:solidFill>
                  <a:srgbClr val="FFFF00"/>
                </a:solidFill>
              </a:rPr>
              <a:t>sediment, </a:t>
            </a:r>
            <a:r>
              <a:rPr lang="en-US" altLang="en-US" kern="0" dirty="0">
                <a:solidFill>
                  <a:schemeClr val="tx2"/>
                </a:solidFill>
              </a:rPr>
              <a:t>tiny fragments of broken rock that can easily be transported by natural means.</a:t>
            </a:r>
          </a:p>
          <a:p>
            <a:pPr>
              <a:buFont typeface="Monotype Sorts"/>
              <a:buNone/>
              <a:defRPr/>
            </a:pPr>
            <a:r>
              <a:rPr lang="en-US" altLang="en-US" kern="0" dirty="0"/>
              <a:t>The term </a:t>
            </a:r>
            <a:r>
              <a:rPr lang="en-US" altLang="en-US" kern="0" dirty="0">
                <a:solidFill>
                  <a:srgbClr val="FFFF00"/>
                </a:solidFill>
              </a:rPr>
              <a:t>regolith</a:t>
            </a:r>
            <a:r>
              <a:rPr lang="en-US" altLang="en-US" kern="0" dirty="0"/>
              <a:t> (“rock blanket”) refers to the small rock and mineral fragments that cover much of earth’s surfaces. We often call this </a:t>
            </a:r>
            <a:r>
              <a:rPr lang="en-US" altLang="en-US" i="1" kern="0" dirty="0"/>
              <a:t>dirt. </a:t>
            </a:r>
            <a:r>
              <a:rPr lang="en-US" altLang="en-US" kern="0" dirty="0"/>
              <a:t>When organic matter is mixed into regolith, it is called</a:t>
            </a:r>
            <a:r>
              <a:rPr lang="en-US" altLang="en-US" kern="0" dirty="0">
                <a:solidFill>
                  <a:srgbClr val="FFFF00"/>
                </a:solidFill>
              </a:rPr>
              <a:t> soil</a:t>
            </a:r>
            <a:r>
              <a:rPr lang="en-US" altLang="en-US" kern="0" dirty="0"/>
              <a:t>.</a:t>
            </a:r>
          </a:p>
          <a:p>
            <a:pPr>
              <a:buFont typeface="Monotype Sorts"/>
              <a:buNone/>
              <a:defRPr/>
            </a:pPr>
            <a:endParaRPr lang="en-US" altLang="en-US" kern="0" dirty="0"/>
          </a:p>
          <a:p>
            <a:pPr>
              <a:buFont typeface="Monotype Sorts"/>
              <a:buNone/>
              <a:defRPr/>
            </a:pPr>
            <a:endParaRPr lang="en-US" altLang="en-US" kern="0" dirty="0"/>
          </a:p>
        </p:txBody>
      </p:sp>
      <p:pic>
        <p:nvPicPr>
          <p:cNvPr id="28675" name="Picture 3">
            <a:extLst>
              <a:ext uri="{FF2B5EF4-FFF2-40B4-BE49-F238E27FC236}">
                <a16:creationId xmlns:a16="http://schemas.microsoft.com/office/drawing/2014/main" id="{251F2637-F4B7-4581-9D8B-04F85919C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5410200"/>
            <a:ext cx="90455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itle 6">
            <a:extLst>
              <a:ext uri="{FF2B5EF4-FFF2-40B4-BE49-F238E27FC236}">
                <a16:creationId xmlns:a16="http://schemas.microsoft.com/office/drawing/2014/main" id="{6C3D065F-7171-46E0-B4A1-F3B8900AF9FD}"/>
              </a:ext>
            </a:extLst>
          </p:cNvPr>
          <p:cNvSpPr>
            <a:spLocks noGrp="1" noChangeArrowheads="1"/>
          </p:cNvSpPr>
          <p:nvPr>
            <p:ph type="title"/>
          </p:nvPr>
        </p:nvSpPr>
        <p:spPr>
          <a:xfrm>
            <a:off x="609600" y="190500"/>
            <a:ext cx="8435975" cy="1143000"/>
          </a:xfrm>
        </p:spPr>
        <p:txBody>
          <a:bodyPr/>
          <a:lstStyle/>
          <a:p>
            <a:r>
              <a:rPr lang="en-US" altLang="en-US"/>
              <a:t>What is the end result of weathering?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DD26DA3-EAEC-462E-A20D-AE3897923DEE}"/>
              </a:ext>
            </a:extLst>
          </p:cNvPr>
          <p:cNvSpPr>
            <a:spLocks noGrp="1" noChangeArrowheads="1"/>
          </p:cNvSpPr>
          <p:nvPr>
            <p:ph type="ctrTitle"/>
          </p:nvPr>
        </p:nvSpPr>
        <p:spPr>
          <a:xfrm>
            <a:off x="2744788" y="0"/>
            <a:ext cx="6399212" cy="1371600"/>
          </a:xfrm>
        </p:spPr>
        <p:txBody>
          <a:bodyPr/>
          <a:lstStyle/>
          <a:p>
            <a:r>
              <a:rPr lang="en-US" altLang="en-US" dirty="0">
                <a:latin typeface="Arial" panose="020B0604020202020204" pitchFamily="34" charset="0"/>
              </a:rPr>
              <a:t>Step 2: Erosion</a:t>
            </a:r>
          </a:p>
        </p:txBody>
      </p:sp>
      <p:sp>
        <p:nvSpPr>
          <p:cNvPr id="12291" name="Rectangle 3">
            <a:extLst>
              <a:ext uri="{FF2B5EF4-FFF2-40B4-BE49-F238E27FC236}">
                <a16:creationId xmlns:a16="http://schemas.microsoft.com/office/drawing/2014/main" id="{AF3B89E2-B2B1-48E4-83F7-470473D02158}"/>
              </a:ext>
            </a:extLst>
          </p:cNvPr>
          <p:cNvSpPr>
            <a:spLocks noGrp="1" noChangeArrowheads="1"/>
          </p:cNvSpPr>
          <p:nvPr>
            <p:ph type="subTitle" idx="1"/>
          </p:nvPr>
        </p:nvSpPr>
        <p:spPr>
          <a:xfrm>
            <a:off x="2665413" y="1752600"/>
            <a:ext cx="6400800" cy="3886200"/>
          </a:xfrm>
        </p:spPr>
        <p:txBody>
          <a:bodyPr/>
          <a:lstStyle/>
          <a:p>
            <a:pPr algn="l">
              <a:buFont typeface="Monotype Sorts"/>
              <a:buNone/>
            </a:pPr>
            <a:r>
              <a:rPr lang="en-US" altLang="en-US">
                <a:solidFill>
                  <a:srgbClr val="FFFF00"/>
                </a:solidFill>
              </a:rPr>
              <a:t>Erosion </a:t>
            </a:r>
            <a:r>
              <a:rPr lang="en-US" altLang="en-US"/>
              <a:t>– the process of removing sediment from its original site after weathering and transporting it to a new location.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D3B0FE6-06F2-4261-8579-C8F7262E1487}"/>
              </a:ext>
            </a:extLst>
          </p:cNvPr>
          <p:cNvSpPr>
            <a:spLocks noGrp="1" noChangeArrowheads="1"/>
          </p:cNvSpPr>
          <p:nvPr>
            <p:ph type="title"/>
          </p:nvPr>
        </p:nvSpPr>
        <p:spPr/>
        <p:txBody>
          <a:bodyPr/>
          <a:lstStyle/>
          <a:p>
            <a:r>
              <a:rPr lang="en-US" altLang="en-US" sz="4000"/>
              <a:t>Erosion Transport Agents or Forces</a:t>
            </a:r>
          </a:p>
        </p:txBody>
      </p:sp>
      <p:sp>
        <p:nvSpPr>
          <p:cNvPr id="17411" name="Rectangle 3">
            <a:extLst>
              <a:ext uri="{FF2B5EF4-FFF2-40B4-BE49-F238E27FC236}">
                <a16:creationId xmlns:a16="http://schemas.microsoft.com/office/drawing/2014/main" id="{AFD2DC65-540C-4B43-A3F3-BD58D9208D3F}"/>
              </a:ext>
            </a:extLst>
          </p:cNvPr>
          <p:cNvSpPr>
            <a:spLocks noGrp="1" noChangeArrowheads="1"/>
          </p:cNvSpPr>
          <p:nvPr>
            <p:ph type="body" idx="1"/>
          </p:nvPr>
        </p:nvSpPr>
        <p:spPr/>
        <p:txBody>
          <a:bodyPr/>
          <a:lstStyle/>
          <a:p>
            <a:r>
              <a:rPr lang="en-US" altLang="en-US"/>
              <a:t>Water</a:t>
            </a:r>
          </a:p>
          <a:p>
            <a:pPr>
              <a:buFont typeface="Monotype Sorts"/>
              <a:buNone/>
            </a:pPr>
            <a:r>
              <a:rPr lang="en-US" altLang="en-US"/>
              <a:t>         rain</a:t>
            </a:r>
          </a:p>
          <a:p>
            <a:pPr>
              <a:buFont typeface="Monotype Sorts"/>
              <a:buNone/>
            </a:pPr>
            <a:r>
              <a:rPr lang="en-US" altLang="en-US"/>
              <a:t>		streams and rivers</a:t>
            </a:r>
          </a:p>
          <a:p>
            <a:pPr>
              <a:buFont typeface="Monotype Sorts"/>
              <a:buNone/>
            </a:pPr>
            <a:r>
              <a:rPr lang="en-US" altLang="en-US"/>
              <a:t>		ocean dynamics</a:t>
            </a:r>
          </a:p>
          <a:p>
            <a:pPr>
              <a:buFont typeface="Monotype Sorts"/>
              <a:buNone/>
            </a:pPr>
            <a:r>
              <a:rPr lang="en-US" altLang="en-US"/>
              <a:t>		ice in glaciers</a:t>
            </a:r>
          </a:p>
          <a:p>
            <a:r>
              <a:rPr lang="en-US" altLang="en-US"/>
              <a:t>Wind</a:t>
            </a:r>
          </a:p>
          <a:p>
            <a:r>
              <a:rPr lang="en-US" altLang="en-US"/>
              <a:t>Gravity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animEffect transition="in" filter="dissolve">
                                      <p:cBhvr>
                                        <p:cTn id="19" dur="500"/>
                                        <p:tgtEl>
                                          <p:spTgt spid="17411">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7411">
                                            <p:txEl>
                                              <p:pRg st="6" end="6"/>
                                            </p:txEl>
                                          </p:spTgt>
                                        </p:tgtEl>
                                        <p:attrNameLst>
                                          <p:attrName>style.visibility</p:attrName>
                                        </p:attrNameLst>
                                      </p:cBhvr>
                                      <p:to>
                                        <p:strVal val="visible"/>
                                      </p:to>
                                    </p:set>
                                    <p:animEffect transition="in" filter="dissolve">
                                      <p:cBhvr>
                                        <p:cTn id="24"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AB2210F-CEFA-44CD-8588-072E91560AA3}"/>
              </a:ext>
            </a:extLst>
          </p:cNvPr>
          <p:cNvSpPr>
            <a:spLocks noGrp="1" noChangeArrowheads="1"/>
          </p:cNvSpPr>
          <p:nvPr>
            <p:ph type="title"/>
          </p:nvPr>
        </p:nvSpPr>
        <p:spPr>
          <a:xfrm>
            <a:off x="1219200" y="190500"/>
            <a:ext cx="7772400" cy="1143000"/>
          </a:xfrm>
        </p:spPr>
        <p:txBody>
          <a:bodyPr/>
          <a:lstStyle/>
          <a:p>
            <a:r>
              <a:rPr lang="en-US" altLang="en-US" sz="4000"/>
              <a:t>Erosion Transport Agent: Water</a:t>
            </a:r>
          </a:p>
        </p:txBody>
      </p:sp>
      <p:sp>
        <p:nvSpPr>
          <p:cNvPr id="17411" name="Rectangle 3">
            <a:extLst>
              <a:ext uri="{FF2B5EF4-FFF2-40B4-BE49-F238E27FC236}">
                <a16:creationId xmlns:a16="http://schemas.microsoft.com/office/drawing/2014/main" id="{196C01A1-B72D-4BFF-9068-EB03853F009C}"/>
              </a:ext>
            </a:extLst>
          </p:cNvPr>
          <p:cNvSpPr>
            <a:spLocks noGrp="1" noChangeArrowheads="1"/>
          </p:cNvSpPr>
          <p:nvPr>
            <p:ph type="body" idx="1"/>
          </p:nvPr>
        </p:nvSpPr>
        <p:spPr>
          <a:xfrm>
            <a:off x="990600" y="1371600"/>
            <a:ext cx="7772400" cy="4114800"/>
          </a:xfrm>
        </p:spPr>
        <p:txBody>
          <a:bodyPr/>
          <a:lstStyle/>
          <a:p>
            <a:r>
              <a:rPr lang="en-US" altLang="en-US"/>
              <a:t>Often, when it rains, surface runoff will carry sediment with it moving it as the water flows.</a:t>
            </a:r>
          </a:p>
        </p:txBody>
      </p:sp>
      <p:pic>
        <p:nvPicPr>
          <p:cNvPr id="31748" name="Picture 1">
            <a:extLst>
              <a:ext uri="{FF2B5EF4-FFF2-40B4-BE49-F238E27FC236}">
                <a16:creationId xmlns:a16="http://schemas.microsoft.com/office/drawing/2014/main" id="{7E322786-307F-4272-BA89-AF2CC9A78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667000"/>
            <a:ext cx="50022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2AAED7E-9468-478D-8EAB-0ED4F702BD67}"/>
              </a:ext>
            </a:extLst>
          </p:cNvPr>
          <p:cNvSpPr>
            <a:spLocks noGrp="1" noChangeArrowheads="1"/>
          </p:cNvSpPr>
          <p:nvPr>
            <p:ph type="ctrTitle"/>
          </p:nvPr>
        </p:nvSpPr>
        <p:spPr>
          <a:xfrm>
            <a:off x="1066800" y="304800"/>
            <a:ext cx="7721600" cy="762000"/>
          </a:xfrm>
        </p:spPr>
        <p:txBody>
          <a:bodyPr/>
          <a:lstStyle/>
          <a:p>
            <a:r>
              <a:rPr lang="en-US" altLang="en-US">
                <a:latin typeface="Arial" panose="020B0604020202020204" pitchFamily="34" charset="0"/>
              </a:rPr>
              <a:t>Weathering</a:t>
            </a:r>
          </a:p>
        </p:txBody>
      </p:sp>
      <p:sp>
        <p:nvSpPr>
          <p:cNvPr id="4099" name="Rectangle 3">
            <a:extLst>
              <a:ext uri="{FF2B5EF4-FFF2-40B4-BE49-F238E27FC236}">
                <a16:creationId xmlns:a16="http://schemas.microsoft.com/office/drawing/2014/main" id="{A5233292-702C-4896-8DA8-75637102B8B8}"/>
              </a:ext>
            </a:extLst>
          </p:cNvPr>
          <p:cNvSpPr>
            <a:spLocks noGrp="1" noChangeArrowheads="1"/>
          </p:cNvSpPr>
          <p:nvPr>
            <p:ph type="subTitle" idx="1"/>
          </p:nvPr>
        </p:nvSpPr>
        <p:spPr>
          <a:xfrm>
            <a:off x="2971800" y="1295400"/>
            <a:ext cx="5257800" cy="4724400"/>
          </a:xfrm>
        </p:spPr>
        <p:txBody>
          <a:bodyPr/>
          <a:lstStyle/>
          <a:p>
            <a:pPr algn="l">
              <a:buFont typeface="Monotype Sorts"/>
              <a:buNone/>
            </a:pPr>
            <a:r>
              <a:rPr lang="en-US" altLang="en-US">
                <a:solidFill>
                  <a:srgbClr val="FFFF00"/>
                </a:solidFill>
              </a:rPr>
              <a:t>Weathering</a:t>
            </a:r>
            <a:r>
              <a:rPr lang="en-US" altLang="en-US"/>
              <a:t> - processes at or near Earth’s surface that cause rocks and minerals to break </a:t>
            </a:r>
          </a:p>
          <a:p>
            <a:pPr algn="l">
              <a:buFont typeface="Monotype Sorts"/>
              <a:buNone/>
            </a:pPr>
            <a:endParaRPr lang="en-US" altLang="en-US"/>
          </a:p>
        </p:txBody>
      </p:sp>
      <p:pic>
        <p:nvPicPr>
          <p:cNvPr id="5124" name="Picture 1">
            <a:extLst>
              <a:ext uri="{FF2B5EF4-FFF2-40B4-BE49-F238E27FC236}">
                <a16:creationId xmlns:a16="http://schemas.microsoft.com/office/drawing/2014/main" id="{E15FA3D2-A1A5-4397-B3DD-710F13696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3200400"/>
            <a:ext cx="46482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96C1608-BBF4-44B6-85E2-1D9937D36788}"/>
              </a:ext>
            </a:extLst>
          </p:cNvPr>
          <p:cNvSpPr>
            <a:spLocks noGrp="1" noChangeArrowheads="1"/>
          </p:cNvSpPr>
          <p:nvPr>
            <p:ph type="title"/>
          </p:nvPr>
        </p:nvSpPr>
        <p:spPr>
          <a:xfrm>
            <a:off x="1370013" y="76200"/>
            <a:ext cx="7772400" cy="609600"/>
          </a:xfrm>
        </p:spPr>
        <p:txBody>
          <a:bodyPr/>
          <a:lstStyle/>
          <a:p>
            <a:r>
              <a:rPr lang="en-US" altLang="en-US"/>
              <a:t>Moving Water</a:t>
            </a:r>
          </a:p>
        </p:txBody>
      </p:sp>
      <p:pic>
        <p:nvPicPr>
          <p:cNvPr id="32771" name="Picture 3" descr="lakeoxbow">
            <a:extLst>
              <a:ext uri="{FF2B5EF4-FFF2-40B4-BE49-F238E27FC236}">
                <a16:creationId xmlns:a16="http://schemas.microsoft.com/office/drawing/2014/main" id="{443B8B05-5256-47ED-B282-316F78727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85988"/>
            <a:ext cx="594360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a:extLst>
              <a:ext uri="{FF2B5EF4-FFF2-40B4-BE49-F238E27FC236}">
                <a16:creationId xmlns:a16="http://schemas.microsoft.com/office/drawing/2014/main" id="{B8E1CCB7-813D-4B9F-8B57-267F0D02C267}"/>
              </a:ext>
            </a:extLst>
          </p:cNvPr>
          <p:cNvSpPr txBox="1">
            <a:spLocks noChangeArrowheads="1"/>
          </p:cNvSpPr>
          <p:nvPr/>
        </p:nvSpPr>
        <p:spPr bwMode="auto">
          <a:xfrm>
            <a:off x="1447800" y="685800"/>
            <a:ext cx="746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a:t>Flowing water (such as in a river, ocean, or other body of water) will lift and carry small </a:t>
            </a:r>
          </a:p>
          <a:p>
            <a:pPr>
              <a:spcBef>
                <a:spcPct val="0"/>
              </a:spcBef>
              <a:buClrTx/>
              <a:buSzTx/>
              <a:buFontTx/>
              <a:buNone/>
            </a:pPr>
            <a:r>
              <a:rPr kumimoji="0" lang="en-US" altLang="en-US"/>
              <a:t>sediments such as silt and sand.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DC20205-F352-425C-ADDF-F498A515872D}"/>
              </a:ext>
            </a:extLst>
          </p:cNvPr>
          <p:cNvSpPr>
            <a:spLocks noGrp="1" noChangeArrowheads="1"/>
          </p:cNvSpPr>
          <p:nvPr>
            <p:ph type="title"/>
          </p:nvPr>
        </p:nvSpPr>
        <p:spPr>
          <a:xfrm>
            <a:off x="1370013" y="0"/>
            <a:ext cx="7772400" cy="914400"/>
          </a:xfrm>
        </p:spPr>
        <p:txBody>
          <a:bodyPr/>
          <a:lstStyle/>
          <a:p>
            <a:r>
              <a:rPr lang="en-US" altLang="en-US"/>
              <a:t>Stream Erosion and Deposition</a:t>
            </a:r>
          </a:p>
        </p:txBody>
      </p:sp>
      <p:pic>
        <p:nvPicPr>
          <p:cNvPr id="33795" name="Picture 3" descr="meander">
            <a:extLst>
              <a:ext uri="{FF2B5EF4-FFF2-40B4-BE49-F238E27FC236}">
                <a16:creationId xmlns:a16="http://schemas.microsoft.com/office/drawing/2014/main" id="{786E5A01-0B5E-4F91-B35C-B7644D065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22575"/>
            <a:ext cx="83058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a:extLst>
              <a:ext uri="{FF2B5EF4-FFF2-40B4-BE49-F238E27FC236}">
                <a16:creationId xmlns:a16="http://schemas.microsoft.com/office/drawing/2014/main" id="{ADECBB8B-2C2E-4AC5-A3FF-25FE364594DE}"/>
              </a:ext>
            </a:extLst>
          </p:cNvPr>
          <p:cNvSpPr txBox="1">
            <a:spLocks noChangeArrowheads="1"/>
          </p:cNvSpPr>
          <p:nvPr/>
        </p:nvSpPr>
        <p:spPr bwMode="auto">
          <a:xfrm>
            <a:off x="2601913" y="838200"/>
            <a:ext cx="6542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2400"/>
              <a:t>Where water moves more swiftly there will be more</a:t>
            </a:r>
          </a:p>
          <a:p>
            <a:pPr>
              <a:spcBef>
                <a:spcPct val="0"/>
              </a:spcBef>
              <a:buClrTx/>
              <a:buSzTx/>
              <a:buFontTx/>
              <a:buNone/>
            </a:pPr>
            <a:r>
              <a:rPr kumimoji="0" lang="en-US" altLang="en-US" sz="2400"/>
              <a:t>erosion.    </a:t>
            </a:r>
          </a:p>
        </p:txBody>
      </p:sp>
      <p:sp>
        <p:nvSpPr>
          <p:cNvPr id="19461" name="Text Box 5">
            <a:extLst>
              <a:ext uri="{FF2B5EF4-FFF2-40B4-BE49-F238E27FC236}">
                <a16:creationId xmlns:a16="http://schemas.microsoft.com/office/drawing/2014/main" id="{326D336B-49EF-4DE5-9D83-34461DE2E5EE}"/>
              </a:ext>
            </a:extLst>
          </p:cNvPr>
          <p:cNvSpPr txBox="1">
            <a:spLocks noChangeArrowheads="1"/>
          </p:cNvSpPr>
          <p:nvPr/>
        </p:nvSpPr>
        <p:spPr bwMode="auto">
          <a:xfrm>
            <a:off x="1219200" y="1752600"/>
            <a:ext cx="60039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2400"/>
              <a:t>Where the water slows down, sediments will be</a:t>
            </a:r>
          </a:p>
          <a:p>
            <a:pPr>
              <a:spcBef>
                <a:spcPct val="0"/>
              </a:spcBef>
              <a:buClrTx/>
              <a:buSzTx/>
              <a:buFontTx/>
              <a:buNone/>
            </a:pPr>
            <a:r>
              <a:rPr kumimoji="0" lang="en-US" altLang="en-US" sz="2400"/>
              <a:t>deposited.</a:t>
            </a:r>
          </a:p>
          <a:p>
            <a:pPr>
              <a:spcBef>
                <a:spcPct val="0"/>
              </a:spcBef>
              <a:buClrTx/>
              <a:buSzTx/>
              <a:buFontTx/>
              <a:buNone/>
            </a:pPr>
            <a:endParaRPr kumimoji="0" lang="en-US" altLang="en-US" sz="2400"/>
          </a:p>
        </p:txBody>
      </p:sp>
      <p:sp>
        <p:nvSpPr>
          <p:cNvPr id="33798" name="Text Box 10">
            <a:extLst>
              <a:ext uri="{FF2B5EF4-FFF2-40B4-BE49-F238E27FC236}">
                <a16:creationId xmlns:a16="http://schemas.microsoft.com/office/drawing/2014/main" id="{874A01CD-333D-498E-A83A-F9203ECAB623}"/>
              </a:ext>
            </a:extLst>
          </p:cNvPr>
          <p:cNvSpPr txBox="1">
            <a:spLocks noChangeArrowheads="1"/>
          </p:cNvSpPr>
          <p:nvPr/>
        </p:nvSpPr>
        <p:spPr bwMode="auto">
          <a:xfrm>
            <a:off x="2803525" y="2098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endParaRPr kumimoji="0" lang="en-US" altLang="en-US" sz="2400"/>
          </a:p>
        </p:txBody>
      </p:sp>
      <p:sp>
        <p:nvSpPr>
          <p:cNvPr id="33799" name="Text Box 12">
            <a:extLst>
              <a:ext uri="{FF2B5EF4-FFF2-40B4-BE49-F238E27FC236}">
                <a16:creationId xmlns:a16="http://schemas.microsoft.com/office/drawing/2014/main" id="{A4C6A4E8-D0B7-4E27-9946-DEC36533B32A}"/>
              </a:ext>
            </a:extLst>
          </p:cNvPr>
          <p:cNvSpPr txBox="1">
            <a:spLocks noChangeArrowheads="1"/>
          </p:cNvSpPr>
          <p:nvPr/>
        </p:nvSpPr>
        <p:spPr bwMode="auto">
          <a:xfrm>
            <a:off x="3260725" y="1870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endParaRPr kumimoji="0" lang="en-US" altLang="en-US" sz="2400"/>
          </a:p>
        </p:txBody>
      </p:sp>
      <p:sp>
        <p:nvSpPr>
          <p:cNvPr id="19470" name="Line 14">
            <a:extLst>
              <a:ext uri="{FF2B5EF4-FFF2-40B4-BE49-F238E27FC236}">
                <a16:creationId xmlns:a16="http://schemas.microsoft.com/office/drawing/2014/main" id="{E4DAB3F7-8BA7-4089-ADFA-29FF4DB9642E}"/>
              </a:ext>
            </a:extLst>
          </p:cNvPr>
          <p:cNvSpPr>
            <a:spLocks noChangeShapeType="1"/>
          </p:cNvSpPr>
          <p:nvPr/>
        </p:nvSpPr>
        <p:spPr bwMode="auto">
          <a:xfrm flipH="1">
            <a:off x="7772400" y="1371600"/>
            <a:ext cx="609600" cy="2590800"/>
          </a:xfrm>
          <a:prstGeom prst="line">
            <a:avLst/>
          </a:prstGeom>
          <a:noFill/>
          <a:ln w="381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71" name="Line 15">
            <a:extLst>
              <a:ext uri="{FF2B5EF4-FFF2-40B4-BE49-F238E27FC236}">
                <a16:creationId xmlns:a16="http://schemas.microsoft.com/office/drawing/2014/main" id="{9DA75516-26BB-4E14-82F7-281C6F73C0F9}"/>
              </a:ext>
            </a:extLst>
          </p:cNvPr>
          <p:cNvSpPr>
            <a:spLocks noChangeShapeType="1"/>
          </p:cNvSpPr>
          <p:nvPr/>
        </p:nvSpPr>
        <p:spPr bwMode="auto">
          <a:xfrm flipH="1">
            <a:off x="5181600" y="1219200"/>
            <a:ext cx="2743200" cy="3657600"/>
          </a:xfrm>
          <a:prstGeom prst="line">
            <a:avLst/>
          </a:prstGeom>
          <a:noFill/>
          <a:ln w="381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73" name="Line 17">
            <a:extLst>
              <a:ext uri="{FF2B5EF4-FFF2-40B4-BE49-F238E27FC236}">
                <a16:creationId xmlns:a16="http://schemas.microsoft.com/office/drawing/2014/main" id="{05B54707-31F3-4990-BCE1-A6B27F9FD9CD}"/>
              </a:ext>
            </a:extLst>
          </p:cNvPr>
          <p:cNvSpPr>
            <a:spLocks noChangeShapeType="1"/>
          </p:cNvSpPr>
          <p:nvPr/>
        </p:nvSpPr>
        <p:spPr bwMode="auto">
          <a:xfrm>
            <a:off x="2819400" y="2438400"/>
            <a:ext cx="4114800" cy="1524000"/>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74" name="Line 18">
            <a:extLst>
              <a:ext uri="{FF2B5EF4-FFF2-40B4-BE49-F238E27FC236}">
                <a16:creationId xmlns:a16="http://schemas.microsoft.com/office/drawing/2014/main" id="{87901251-359A-40BB-8FA8-001FCDB4C180}"/>
              </a:ext>
            </a:extLst>
          </p:cNvPr>
          <p:cNvSpPr>
            <a:spLocks noChangeShapeType="1"/>
          </p:cNvSpPr>
          <p:nvPr/>
        </p:nvSpPr>
        <p:spPr bwMode="auto">
          <a:xfrm>
            <a:off x="2057400" y="2590800"/>
            <a:ext cx="2057400" cy="2362200"/>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4E9D801-B3D7-4A39-8A08-1ABC4387F3D4}"/>
              </a:ext>
            </a:extLst>
          </p:cNvPr>
          <p:cNvSpPr>
            <a:spLocks noGrp="1" noChangeArrowheads="1"/>
          </p:cNvSpPr>
          <p:nvPr>
            <p:ph type="title"/>
          </p:nvPr>
        </p:nvSpPr>
        <p:spPr>
          <a:xfrm>
            <a:off x="1370013" y="0"/>
            <a:ext cx="7772400" cy="990600"/>
          </a:xfrm>
        </p:spPr>
        <p:txBody>
          <a:bodyPr/>
          <a:lstStyle/>
          <a:p>
            <a:r>
              <a:rPr lang="en-US" altLang="en-US"/>
              <a:t>Ocean Dynamics</a:t>
            </a:r>
          </a:p>
        </p:txBody>
      </p:sp>
      <p:sp>
        <p:nvSpPr>
          <p:cNvPr id="34819" name="Rectangle 3">
            <a:extLst>
              <a:ext uri="{FF2B5EF4-FFF2-40B4-BE49-F238E27FC236}">
                <a16:creationId xmlns:a16="http://schemas.microsoft.com/office/drawing/2014/main" id="{E0CA9679-9F7D-48F2-B3DD-3AB76AC67E31}"/>
              </a:ext>
            </a:extLst>
          </p:cNvPr>
          <p:cNvSpPr>
            <a:spLocks noGrp="1" noChangeArrowheads="1"/>
          </p:cNvSpPr>
          <p:nvPr>
            <p:ph type="body" sz="half" idx="1"/>
          </p:nvPr>
        </p:nvSpPr>
        <p:spPr>
          <a:xfrm>
            <a:off x="1370013" y="914400"/>
            <a:ext cx="7545387" cy="1066800"/>
          </a:xfrm>
        </p:spPr>
        <p:txBody>
          <a:bodyPr/>
          <a:lstStyle/>
          <a:p>
            <a:r>
              <a:rPr lang="en-US" altLang="en-US" sz="2800"/>
              <a:t>Tidal action and waves carry away weathered materials.</a:t>
            </a:r>
          </a:p>
        </p:txBody>
      </p:sp>
      <p:pic>
        <p:nvPicPr>
          <p:cNvPr id="34820" name="Picture 4" descr="oceanerosion1">
            <a:extLst>
              <a:ext uri="{FF2B5EF4-FFF2-40B4-BE49-F238E27FC236}">
                <a16:creationId xmlns:a16="http://schemas.microsoft.com/office/drawing/2014/main" id="{9ADD8E3F-646D-4459-95EC-E210BC400CE7}"/>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2971800"/>
            <a:ext cx="4953000" cy="3302000"/>
          </a:xfrm>
        </p:spPr>
      </p:pic>
      <p:sp>
        <p:nvSpPr>
          <p:cNvPr id="34821" name="Text Box 6">
            <a:extLst>
              <a:ext uri="{FF2B5EF4-FFF2-40B4-BE49-F238E27FC236}">
                <a16:creationId xmlns:a16="http://schemas.microsoft.com/office/drawing/2014/main" id="{80889019-6B23-46D5-8BBE-5ED60596CBD3}"/>
              </a:ext>
            </a:extLst>
          </p:cNvPr>
          <p:cNvSpPr txBox="1">
            <a:spLocks noChangeArrowheads="1"/>
          </p:cNvSpPr>
          <p:nvPr/>
        </p:nvSpPr>
        <p:spPr bwMode="auto">
          <a:xfrm>
            <a:off x="1219200" y="6400800"/>
            <a:ext cx="3568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http://www.dkimages.com/discover/previews/1000/50195183.JPG</a:t>
            </a:r>
          </a:p>
        </p:txBody>
      </p:sp>
      <p:pic>
        <p:nvPicPr>
          <p:cNvPr id="34822" name="Picture 7" descr="oceanerosion2">
            <a:extLst>
              <a:ext uri="{FF2B5EF4-FFF2-40B4-BE49-F238E27FC236}">
                <a16:creationId xmlns:a16="http://schemas.microsoft.com/office/drawing/2014/main" id="{C0666726-DEDF-4D06-9A1A-5734FA5C0157}"/>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038600" y="1828800"/>
            <a:ext cx="5105400" cy="3370263"/>
          </a:xfrm>
        </p:spPr>
      </p:pic>
      <p:sp>
        <p:nvSpPr>
          <p:cNvPr id="34823" name="Text Box 9">
            <a:extLst>
              <a:ext uri="{FF2B5EF4-FFF2-40B4-BE49-F238E27FC236}">
                <a16:creationId xmlns:a16="http://schemas.microsoft.com/office/drawing/2014/main" id="{EAC6043E-CCAC-478C-94A1-D042FC32ADD8}"/>
              </a:ext>
            </a:extLst>
          </p:cNvPr>
          <p:cNvSpPr txBox="1">
            <a:spLocks noChangeArrowheads="1"/>
          </p:cNvSpPr>
          <p:nvPr/>
        </p:nvSpPr>
        <p:spPr bwMode="auto">
          <a:xfrm>
            <a:off x="5241925" y="5394325"/>
            <a:ext cx="3716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http://edge.tamu.edu/waves2001/PC_tour/erosion_files/image002.jpg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FF7D5F0-33D4-4576-B508-10FC465DADC7}"/>
              </a:ext>
            </a:extLst>
          </p:cNvPr>
          <p:cNvSpPr>
            <a:spLocks noGrp="1" noChangeArrowheads="1"/>
          </p:cNvSpPr>
          <p:nvPr>
            <p:ph type="title"/>
          </p:nvPr>
        </p:nvSpPr>
        <p:spPr>
          <a:xfrm>
            <a:off x="1370013" y="0"/>
            <a:ext cx="7772400" cy="914400"/>
          </a:xfrm>
        </p:spPr>
        <p:txBody>
          <a:bodyPr/>
          <a:lstStyle/>
          <a:p>
            <a:r>
              <a:rPr lang="en-US" altLang="en-US"/>
              <a:t>Glaciers</a:t>
            </a:r>
          </a:p>
        </p:txBody>
      </p:sp>
      <p:sp>
        <p:nvSpPr>
          <p:cNvPr id="35843" name="Text Box 6">
            <a:extLst>
              <a:ext uri="{FF2B5EF4-FFF2-40B4-BE49-F238E27FC236}">
                <a16:creationId xmlns:a16="http://schemas.microsoft.com/office/drawing/2014/main" id="{08510B00-A1EB-4480-ACE0-4042CA7D1C4F}"/>
              </a:ext>
            </a:extLst>
          </p:cNvPr>
          <p:cNvSpPr txBox="1">
            <a:spLocks noChangeArrowheads="1"/>
          </p:cNvSpPr>
          <p:nvPr/>
        </p:nvSpPr>
        <p:spPr bwMode="auto">
          <a:xfrm>
            <a:off x="1752600" y="669925"/>
            <a:ext cx="68786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dirty="0"/>
              <a:t>Glaciers are large ice fields that slowly flow downhill over time pushing sediment along with them.</a:t>
            </a:r>
          </a:p>
        </p:txBody>
      </p:sp>
      <p:sp>
        <p:nvSpPr>
          <p:cNvPr id="35844" name="Text Box 7">
            <a:extLst>
              <a:ext uri="{FF2B5EF4-FFF2-40B4-BE49-F238E27FC236}">
                <a16:creationId xmlns:a16="http://schemas.microsoft.com/office/drawing/2014/main" id="{A026225E-9B58-4E5F-8B4B-BB0EC544F41A}"/>
              </a:ext>
            </a:extLst>
          </p:cNvPr>
          <p:cNvSpPr txBox="1">
            <a:spLocks noChangeArrowheads="1"/>
          </p:cNvSpPr>
          <p:nvPr/>
        </p:nvSpPr>
        <p:spPr bwMode="auto">
          <a:xfrm>
            <a:off x="1371600" y="6613525"/>
            <a:ext cx="4852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http://images.encarta.msn.com/xrefmedia/sharemed/targets/images/pho/t628/T628797A.jpg</a:t>
            </a:r>
          </a:p>
        </p:txBody>
      </p:sp>
      <p:pic>
        <p:nvPicPr>
          <p:cNvPr id="35845" name="Picture 8" descr="glacier">
            <a:extLst>
              <a:ext uri="{FF2B5EF4-FFF2-40B4-BE49-F238E27FC236}">
                <a16:creationId xmlns:a16="http://schemas.microsoft.com/office/drawing/2014/main" id="{E584B7D7-3637-40DA-86CD-C6C5450072E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9800" y="2094667"/>
            <a:ext cx="5943600" cy="4425196"/>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B17EEDF-D33C-4FA4-8154-B2653FDC1378}"/>
              </a:ext>
            </a:extLst>
          </p:cNvPr>
          <p:cNvSpPr>
            <a:spLocks noGrp="1" noChangeArrowheads="1"/>
          </p:cNvSpPr>
          <p:nvPr>
            <p:ph type="title"/>
          </p:nvPr>
        </p:nvSpPr>
        <p:spPr>
          <a:xfrm>
            <a:off x="1370013" y="0"/>
            <a:ext cx="7772400" cy="914400"/>
          </a:xfrm>
        </p:spPr>
        <p:txBody>
          <a:bodyPr/>
          <a:lstStyle/>
          <a:p>
            <a:r>
              <a:rPr lang="en-US" altLang="en-US"/>
              <a:t>Glaciers</a:t>
            </a:r>
          </a:p>
        </p:txBody>
      </p:sp>
      <p:pic>
        <p:nvPicPr>
          <p:cNvPr id="36867" name="Picture 3" descr="glacialerosion">
            <a:extLst>
              <a:ext uri="{FF2B5EF4-FFF2-40B4-BE49-F238E27FC236}">
                <a16:creationId xmlns:a16="http://schemas.microsoft.com/office/drawing/2014/main" id="{70ACDCB2-CF5C-4768-A622-5CF98C0A9C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2362200"/>
            <a:ext cx="6400800" cy="4278313"/>
          </a:xfrm>
        </p:spPr>
      </p:pic>
      <p:sp>
        <p:nvSpPr>
          <p:cNvPr id="36868" name="Text Box 4">
            <a:extLst>
              <a:ext uri="{FF2B5EF4-FFF2-40B4-BE49-F238E27FC236}">
                <a16:creationId xmlns:a16="http://schemas.microsoft.com/office/drawing/2014/main" id="{4BB0B2C4-265B-4075-9694-9F41D3119C3F}"/>
              </a:ext>
            </a:extLst>
          </p:cNvPr>
          <p:cNvSpPr txBox="1">
            <a:spLocks noChangeArrowheads="1"/>
          </p:cNvSpPr>
          <p:nvPr/>
        </p:nvSpPr>
        <p:spPr bwMode="auto">
          <a:xfrm>
            <a:off x="1736725" y="879475"/>
            <a:ext cx="687863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a:t>Glacial ice drags rocky material that scours the surface it flows over .  The glacier deposits debris as it melts.</a:t>
            </a:r>
          </a:p>
        </p:txBody>
      </p:sp>
      <p:sp>
        <p:nvSpPr>
          <p:cNvPr id="36869" name="Text Box 5">
            <a:extLst>
              <a:ext uri="{FF2B5EF4-FFF2-40B4-BE49-F238E27FC236}">
                <a16:creationId xmlns:a16="http://schemas.microsoft.com/office/drawing/2014/main" id="{74D5C1EE-1E52-412E-9095-435AC6AB6D8B}"/>
              </a:ext>
            </a:extLst>
          </p:cNvPr>
          <p:cNvSpPr txBox="1">
            <a:spLocks noChangeArrowheads="1"/>
          </p:cNvSpPr>
          <p:nvPr/>
        </p:nvSpPr>
        <p:spPr bwMode="auto">
          <a:xfrm>
            <a:off x="1371600" y="6613525"/>
            <a:ext cx="434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http://www.geology.um.maine.edu/user/Leigh_Stearns/teaching/kelley_island.jpg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a:extLst>
              <a:ext uri="{FF2B5EF4-FFF2-40B4-BE49-F238E27FC236}">
                <a16:creationId xmlns:a16="http://schemas.microsoft.com/office/drawing/2014/main" id="{BAB7A992-11E8-4D8C-BF06-C94C5A5288A3}"/>
              </a:ext>
            </a:extLst>
          </p:cNvPr>
          <p:cNvSpPr>
            <a:spLocks noGrp="1" noChangeArrowheads="1"/>
          </p:cNvSpPr>
          <p:nvPr>
            <p:ph type="title"/>
          </p:nvPr>
        </p:nvSpPr>
        <p:spPr>
          <a:xfrm>
            <a:off x="1370013" y="0"/>
            <a:ext cx="7772400" cy="838200"/>
          </a:xfrm>
        </p:spPr>
        <p:txBody>
          <a:bodyPr/>
          <a:lstStyle/>
          <a:p>
            <a:r>
              <a:rPr lang="en-US" altLang="en-US"/>
              <a:t>Wind Transport of Sediments</a:t>
            </a:r>
          </a:p>
        </p:txBody>
      </p:sp>
      <p:pic>
        <p:nvPicPr>
          <p:cNvPr id="37891" name="Picture 4" descr="dust storm 3">
            <a:extLst>
              <a:ext uri="{FF2B5EF4-FFF2-40B4-BE49-F238E27FC236}">
                <a16:creationId xmlns:a16="http://schemas.microsoft.com/office/drawing/2014/main" id="{A4F08C82-6F63-43F2-AE5A-5899D890C4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2171700"/>
            <a:ext cx="6931025" cy="4686300"/>
          </a:xfrm>
        </p:spPr>
      </p:pic>
      <p:sp>
        <p:nvSpPr>
          <p:cNvPr id="37892" name="Text Box 7">
            <a:extLst>
              <a:ext uri="{FF2B5EF4-FFF2-40B4-BE49-F238E27FC236}">
                <a16:creationId xmlns:a16="http://schemas.microsoft.com/office/drawing/2014/main" id="{C7A8D90E-B8FF-42ED-A6B1-13494986E76E}"/>
              </a:ext>
            </a:extLst>
          </p:cNvPr>
          <p:cNvSpPr txBox="1">
            <a:spLocks noChangeArrowheads="1"/>
          </p:cNvSpPr>
          <p:nvPr/>
        </p:nvSpPr>
        <p:spPr bwMode="auto">
          <a:xfrm>
            <a:off x="1889125" y="1066800"/>
            <a:ext cx="6889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a:t>Wind will carry fine, dry sediments over </a:t>
            </a:r>
          </a:p>
          <a:p>
            <a:pPr>
              <a:spcBef>
                <a:spcPct val="0"/>
              </a:spcBef>
              <a:buClrTx/>
              <a:buSzTx/>
              <a:buFontTx/>
              <a:buNone/>
            </a:pPr>
            <a:r>
              <a:rPr kumimoji="0" lang="en-US" altLang="en-US"/>
              <a:t>long distances.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CB83E06-DEEA-4D36-92DA-A8C93F23D3D3}"/>
              </a:ext>
            </a:extLst>
          </p:cNvPr>
          <p:cNvSpPr>
            <a:spLocks noGrp="1" noChangeArrowheads="1"/>
          </p:cNvSpPr>
          <p:nvPr>
            <p:ph type="title"/>
          </p:nvPr>
        </p:nvSpPr>
        <p:spPr>
          <a:xfrm>
            <a:off x="1370013" y="0"/>
            <a:ext cx="7772400" cy="838200"/>
          </a:xfrm>
        </p:spPr>
        <p:txBody>
          <a:bodyPr/>
          <a:lstStyle/>
          <a:p>
            <a:r>
              <a:rPr lang="en-US" altLang="en-US"/>
              <a:t>Wind Transport of Dust</a:t>
            </a:r>
          </a:p>
        </p:txBody>
      </p:sp>
      <p:pic>
        <p:nvPicPr>
          <p:cNvPr id="38915" name="Picture 5" descr="feb26sandstorm_seawifs">
            <a:extLst>
              <a:ext uri="{FF2B5EF4-FFF2-40B4-BE49-F238E27FC236}">
                <a16:creationId xmlns:a16="http://schemas.microsoft.com/office/drawing/2014/main" id="{1E6E272C-B103-41ED-B1A3-A04A2D0747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762000"/>
            <a:ext cx="6629400" cy="5348288"/>
          </a:xfrm>
        </p:spPr>
      </p:pic>
      <p:sp>
        <p:nvSpPr>
          <p:cNvPr id="38916" name="Text Box 6">
            <a:extLst>
              <a:ext uri="{FF2B5EF4-FFF2-40B4-BE49-F238E27FC236}">
                <a16:creationId xmlns:a16="http://schemas.microsoft.com/office/drawing/2014/main" id="{AB8EE038-29CA-42F4-8424-1198DCB270E2}"/>
              </a:ext>
            </a:extLst>
          </p:cNvPr>
          <p:cNvSpPr txBox="1">
            <a:spLocks noChangeArrowheads="1"/>
          </p:cNvSpPr>
          <p:nvPr/>
        </p:nvSpPr>
        <p:spPr bwMode="auto">
          <a:xfrm>
            <a:off x="1600200" y="6035675"/>
            <a:ext cx="696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2400"/>
              <a:t>Photo shows Sahara Desert sand being transported over</a:t>
            </a:r>
          </a:p>
          <a:p>
            <a:pPr>
              <a:spcBef>
                <a:spcPct val="0"/>
              </a:spcBef>
              <a:buClrTx/>
              <a:buSzTx/>
              <a:buFontTx/>
              <a:buNone/>
            </a:pPr>
            <a:r>
              <a:rPr kumimoji="0" lang="en-US" altLang="en-US" sz="2400"/>
              <a:t>the Atlantic Ocean.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6D57D36-06F8-4B86-A91A-EBCDD29721A1}"/>
              </a:ext>
            </a:extLst>
          </p:cNvPr>
          <p:cNvSpPr>
            <a:spLocks noGrp="1" noChangeArrowheads="1"/>
          </p:cNvSpPr>
          <p:nvPr>
            <p:ph type="title"/>
          </p:nvPr>
        </p:nvSpPr>
        <p:spPr>
          <a:xfrm>
            <a:off x="1370013" y="0"/>
            <a:ext cx="7772400" cy="762000"/>
          </a:xfrm>
        </p:spPr>
        <p:txBody>
          <a:bodyPr/>
          <a:lstStyle/>
          <a:p>
            <a:r>
              <a:rPr lang="en-US" altLang="en-US"/>
              <a:t>Transport by Gravity</a:t>
            </a:r>
          </a:p>
        </p:txBody>
      </p:sp>
      <p:sp>
        <p:nvSpPr>
          <p:cNvPr id="60419" name="Rectangle 3">
            <a:extLst>
              <a:ext uri="{FF2B5EF4-FFF2-40B4-BE49-F238E27FC236}">
                <a16:creationId xmlns:a16="http://schemas.microsoft.com/office/drawing/2014/main" id="{FD3F4E7D-B5C8-4413-AC08-81574B2B6D33}"/>
              </a:ext>
            </a:extLst>
          </p:cNvPr>
          <p:cNvSpPr>
            <a:spLocks noGrp="1" noChangeArrowheads="1"/>
          </p:cNvSpPr>
          <p:nvPr>
            <p:ph type="body" sz="half" idx="1"/>
          </p:nvPr>
        </p:nvSpPr>
        <p:spPr>
          <a:xfrm>
            <a:off x="1370013" y="762000"/>
            <a:ext cx="7773987" cy="1143000"/>
          </a:xfrm>
        </p:spPr>
        <p:txBody>
          <a:bodyPr/>
          <a:lstStyle/>
          <a:p>
            <a:pPr>
              <a:lnSpc>
                <a:spcPct val="80000"/>
              </a:lnSpc>
              <a:buFont typeface="Monotype Sorts"/>
              <a:buNone/>
            </a:pPr>
            <a:r>
              <a:rPr lang="en-US" altLang="en-US" sz="2000"/>
              <a:t>   </a:t>
            </a:r>
            <a:r>
              <a:rPr lang="en-US" altLang="en-US" sz="2800"/>
              <a:t>When sediments are weathered they may be transported downward by gravity.  Consider landslides as an example.</a:t>
            </a:r>
          </a:p>
        </p:txBody>
      </p:sp>
      <p:sp>
        <p:nvSpPr>
          <p:cNvPr id="39940" name="Text Box 7">
            <a:extLst>
              <a:ext uri="{FF2B5EF4-FFF2-40B4-BE49-F238E27FC236}">
                <a16:creationId xmlns:a16="http://schemas.microsoft.com/office/drawing/2014/main" id="{DD8FE596-9F85-4A28-A52F-AA237CFF1FDE}"/>
              </a:ext>
            </a:extLst>
          </p:cNvPr>
          <p:cNvSpPr txBox="1">
            <a:spLocks noChangeArrowheads="1"/>
          </p:cNvSpPr>
          <p:nvPr/>
        </p:nvSpPr>
        <p:spPr bwMode="auto">
          <a:xfrm>
            <a:off x="1447800" y="6613525"/>
            <a:ext cx="2363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http://en.wikipedia.org/wiki/Mass_wasting</a:t>
            </a:r>
          </a:p>
        </p:txBody>
      </p:sp>
      <p:pic>
        <p:nvPicPr>
          <p:cNvPr id="39941" name="Picture 9" descr="rockfall">
            <a:extLst>
              <a:ext uri="{FF2B5EF4-FFF2-40B4-BE49-F238E27FC236}">
                <a16:creationId xmlns:a16="http://schemas.microsoft.com/office/drawing/2014/main" id="{03EF72A8-003C-4144-B20B-08C205F2422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600200" y="1981200"/>
            <a:ext cx="6781800" cy="46259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C92EEAE-BD1A-414B-9725-E8DEDEDFE79B}"/>
              </a:ext>
            </a:extLst>
          </p:cNvPr>
          <p:cNvSpPr>
            <a:spLocks noGrp="1" noChangeArrowheads="1"/>
          </p:cNvSpPr>
          <p:nvPr>
            <p:ph type="title"/>
          </p:nvPr>
        </p:nvSpPr>
        <p:spPr>
          <a:xfrm>
            <a:off x="1370013" y="0"/>
            <a:ext cx="7772400" cy="1066800"/>
          </a:xfrm>
        </p:spPr>
        <p:txBody>
          <a:bodyPr/>
          <a:lstStyle/>
          <a:p>
            <a:r>
              <a:rPr lang="en-US" altLang="en-US"/>
              <a:t>Transport by Gravity</a:t>
            </a:r>
          </a:p>
        </p:txBody>
      </p:sp>
      <p:sp>
        <p:nvSpPr>
          <p:cNvPr id="57347" name="Rectangle 3">
            <a:extLst>
              <a:ext uri="{FF2B5EF4-FFF2-40B4-BE49-F238E27FC236}">
                <a16:creationId xmlns:a16="http://schemas.microsoft.com/office/drawing/2014/main" id="{5C33B66A-D09A-4971-8F5D-CA54EBD36B07}"/>
              </a:ext>
            </a:extLst>
          </p:cNvPr>
          <p:cNvSpPr>
            <a:spLocks noGrp="1" noChangeArrowheads="1"/>
          </p:cNvSpPr>
          <p:nvPr>
            <p:ph type="body" sz="half" idx="1"/>
          </p:nvPr>
        </p:nvSpPr>
        <p:spPr>
          <a:xfrm>
            <a:off x="1370013" y="838200"/>
            <a:ext cx="7773987" cy="1371600"/>
          </a:xfrm>
        </p:spPr>
        <p:txBody>
          <a:bodyPr/>
          <a:lstStyle/>
          <a:p>
            <a:pPr>
              <a:lnSpc>
                <a:spcPct val="80000"/>
              </a:lnSpc>
              <a:buFont typeface="Monotype Sorts"/>
              <a:buNone/>
            </a:pPr>
            <a:r>
              <a:rPr lang="en-US" altLang="en-US" sz="2400" dirty="0"/>
              <a:t>   </a:t>
            </a:r>
            <a:r>
              <a:rPr lang="en-US" altLang="en-US" dirty="0"/>
              <a:t>When sediments are weathered they may be transported downward by gravity leaving a  </a:t>
            </a:r>
            <a:r>
              <a:rPr lang="en-US" altLang="en-US" dirty="0">
                <a:solidFill>
                  <a:srgbClr val="FFFF00"/>
                </a:solidFill>
              </a:rPr>
              <a:t>slump</a:t>
            </a:r>
            <a:r>
              <a:rPr lang="en-US" altLang="en-US" dirty="0"/>
              <a:t> in the land. </a:t>
            </a:r>
          </a:p>
        </p:txBody>
      </p:sp>
      <p:pic>
        <p:nvPicPr>
          <p:cNvPr id="40964" name="Picture 4" descr="slump1">
            <a:extLst>
              <a:ext uri="{FF2B5EF4-FFF2-40B4-BE49-F238E27FC236}">
                <a16:creationId xmlns:a16="http://schemas.microsoft.com/office/drawing/2014/main" id="{60272918-D9AB-4525-8A22-BFF256CCE2E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 y="2209800"/>
            <a:ext cx="6553200" cy="4227513"/>
          </a:xfrm>
        </p:spPr>
      </p:pic>
      <p:sp>
        <p:nvSpPr>
          <p:cNvPr id="57350" name="Text Box 6">
            <a:extLst>
              <a:ext uri="{FF2B5EF4-FFF2-40B4-BE49-F238E27FC236}">
                <a16:creationId xmlns:a16="http://schemas.microsoft.com/office/drawing/2014/main" id="{1DFE389C-EA71-431D-A3FF-99075A9AB43E}"/>
              </a:ext>
            </a:extLst>
          </p:cNvPr>
          <p:cNvSpPr txBox="1">
            <a:spLocks noChangeArrowheads="1"/>
          </p:cNvSpPr>
          <p:nvPr/>
        </p:nvSpPr>
        <p:spPr bwMode="auto">
          <a:xfrm>
            <a:off x="7223125" y="2632075"/>
            <a:ext cx="1616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2400" dirty="0"/>
              <a:t>Slump </a:t>
            </a:r>
          </a:p>
          <a:p>
            <a:pPr>
              <a:spcBef>
                <a:spcPct val="0"/>
              </a:spcBef>
              <a:buClrTx/>
              <a:buSzTx/>
              <a:buFontTx/>
              <a:buNone/>
            </a:pPr>
            <a:r>
              <a:rPr kumimoji="0" lang="en-US" altLang="en-US" sz="2400" dirty="0"/>
              <a:t>(a  dip in a land formation)</a:t>
            </a:r>
          </a:p>
        </p:txBody>
      </p:sp>
      <p:sp>
        <p:nvSpPr>
          <p:cNvPr id="57351" name="Line 7">
            <a:extLst>
              <a:ext uri="{FF2B5EF4-FFF2-40B4-BE49-F238E27FC236}">
                <a16:creationId xmlns:a16="http://schemas.microsoft.com/office/drawing/2014/main" id="{519444D4-CBF1-4989-95ED-A83067AEA3B3}"/>
              </a:ext>
            </a:extLst>
          </p:cNvPr>
          <p:cNvSpPr>
            <a:spLocks noChangeShapeType="1"/>
          </p:cNvSpPr>
          <p:nvPr/>
        </p:nvSpPr>
        <p:spPr bwMode="auto">
          <a:xfrm flipH="1">
            <a:off x="4038600" y="3047999"/>
            <a:ext cx="3184525" cy="1241841"/>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7352" name="Text Box 8">
            <a:extLst>
              <a:ext uri="{FF2B5EF4-FFF2-40B4-BE49-F238E27FC236}">
                <a16:creationId xmlns:a16="http://schemas.microsoft.com/office/drawing/2014/main" id="{171BBCD0-B532-4ACE-92EF-E326B5FEB8B6}"/>
              </a:ext>
            </a:extLst>
          </p:cNvPr>
          <p:cNvSpPr txBox="1">
            <a:spLocks noChangeArrowheads="1"/>
          </p:cNvSpPr>
          <p:nvPr/>
        </p:nvSpPr>
        <p:spPr bwMode="auto">
          <a:xfrm>
            <a:off x="1676400" y="6613525"/>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http://new.filter.ac.uk/database/image.php?id=594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3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57350" grpId="0"/>
      <p:bldP spid="5735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7E224BC-5DE3-4350-8D0B-3975BBA4EEB6}"/>
              </a:ext>
            </a:extLst>
          </p:cNvPr>
          <p:cNvSpPr>
            <a:spLocks noGrp="1" noChangeArrowheads="1"/>
          </p:cNvSpPr>
          <p:nvPr>
            <p:ph type="title"/>
          </p:nvPr>
        </p:nvSpPr>
        <p:spPr>
          <a:xfrm>
            <a:off x="1370013" y="0"/>
            <a:ext cx="7772400" cy="1066800"/>
          </a:xfrm>
        </p:spPr>
        <p:txBody>
          <a:bodyPr/>
          <a:lstStyle/>
          <a:p>
            <a:r>
              <a:rPr lang="en-US" altLang="en-US"/>
              <a:t>Transport by Gravity</a:t>
            </a:r>
          </a:p>
        </p:txBody>
      </p:sp>
      <p:sp>
        <p:nvSpPr>
          <p:cNvPr id="59395" name="Rectangle 3">
            <a:extLst>
              <a:ext uri="{FF2B5EF4-FFF2-40B4-BE49-F238E27FC236}">
                <a16:creationId xmlns:a16="http://schemas.microsoft.com/office/drawing/2014/main" id="{E5975455-091A-42EE-8F93-AB446EE6B5E0}"/>
              </a:ext>
            </a:extLst>
          </p:cNvPr>
          <p:cNvSpPr>
            <a:spLocks noGrp="1" noChangeArrowheads="1"/>
          </p:cNvSpPr>
          <p:nvPr>
            <p:ph type="body" sz="half" idx="1"/>
          </p:nvPr>
        </p:nvSpPr>
        <p:spPr>
          <a:xfrm>
            <a:off x="1370013" y="838200"/>
            <a:ext cx="7773987" cy="1447800"/>
          </a:xfrm>
        </p:spPr>
        <p:txBody>
          <a:bodyPr/>
          <a:lstStyle/>
          <a:p>
            <a:pPr>
              <a:buFont typeface="Monotype Sorts"/>
              <a:buNone/>
            </a:pPr>
            <a:r>
              <a:rPr lang="en-US" altLang="en-US" sz="2800"/>
              <a:t>   </a:t>
            </a:r>
            <a:r>
              <a:rPr lang="en-US" altLang="en-US"/>
              <a:t>Loose sediments transported by gravity are called </a:t>
            </a:r>
            <a:r>
              <a:rPr lang="en-US" altLang="en-US">
                <a:solidFill>
                  <a:srgbClr val="FFFF00"/>
                </a:solidFill>
              </a:rPr>
              <a:t>scree</a:t>
            </a:r>
            <a:r>
              <a:rPr lang="en-US" altLang="en-US"/>
              <a:t>.</a:t>
            </a:r>
          </a:p>
        </p:txBody>
      </p:sp>
      <p:sp>
        <p:nvSpPr>
          <p:cNvPr id="59397" name="Text Box 5">
            <a:extLst>
              <a:ext uri="{FF2B5EF4-FFF2-40B4-BE49-F238E27FC236}">
                <a16:creationId xmlns:a16="http://schemas.microsoft.com/office/drawing/2014/main" id="{A6BA37FF-441D-4B26-9E18-5A09145C0A02}"/>
              </a:ext>
            </a:extLst>
          </p:cNvPr>
          <p:cNvSpPr txBox="1">
            <a:spLocks noChangeArrowheads="1"/>
          </p:cNvSpPr>
          <p:nvPr/>
        </p:nvSpPr>
        <p:spPr bwMode="auto">
          <a:xfrm>
            <a:off x="7467600" y="22860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2400"/>
              <a:t>Scree field</a:t>
            </a:r>
          </a:p>
        </p:txBody>
      </p:sp>
      <p:sp>
        <p:nvSpPr>
          <p:cNvPr id="59399" name="Text Box 7">
            <a:extLst>
              <a:ext uri="{FF2B5EF4-FFF2-40B4-BE49-F238E27FC236}">
                <a16:creationId xmlns:a16="http://schemas.microsoft.com/office/drawing/2014/main" id="{3BF71A5F-AEEB-415C-B5FE-E3FAC325014E}"/>
              </a:ext>
            </a:extLst>
          </p:cNvPr>
          <p:cNvSpPr txBox="1">
            <a:spLocks noChangeArrowheads="1"/>
          </p:cNvSpPr>
          <p:nvPr/>
        </p:nvSpPr>
        <p:spPr bwMode="auto">
          <a:xfrm>
            <a:off x="1676400" y="6613525"/>
            <a:ext cx="3778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http://www.dave-stephens.com/scrambles/banff/aylmer/aylmer013.jpg</a:t>
            </a:r>
          </a:p>
        </p:txBody>
      </p:sp>
      <p:pic>
        <p:nvPicPr>
          <p:cNvPr id="41990" name="Picture 9" descr="scree">
            <a:extLst>
              <a:ext uri="{FF2B5EF4-FFF2-40B4-BE49-F238E27FC236}">
                <a16:creationId xmlns:a16="http://schemas.microsoft.com/office/drawing/2014/main" id="{13B5E8DB-0D6C-4D50-98FC-7D3062C789B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52600" y="2286000"/>
            <a:ext cx="5715000" cy="4286250"/>
          </a:xfrm>
        </p:spPr>
      </p:pic>
      <p:sp>
        <p:nvSpPr>
          <p:cNvPr id="59402" name="Line 10">
            <a:extLst>
              <a:ext uri="{FF2B5EF4-FFF2-40B4-BE49-F238E27FC236}">
                <a16:creationId xmlns:a16="http://schemas.microsoft.com/office/drawing/2014/main" id="{C09E0E8F-5A5B-4F6F-A8EB-BA545AE0E202}"/>
              </a:ext>
            </a:extLst>
          </p:cNvPr>
          <p:cNvSpPr>
            <a:spLocks noChangeShapeType="1"/>
          </p:cNvSpPr>
          <p:nvPr/>
        </p:nvSpPr>
        <p:spPr bwMode="auto">
          <a:xfrm flipH="1">
            <a:off x="5334000" y="2667000"/>
            <a:ext cx="3200400" cy="2362200"/>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94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397" grpId="0"/>
      <p:bldP spid="59399"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507BD80-E649-4341-8042-9D44880E1274}"/>
              </a:ext>
            </a:extLst>
          </p:cNvPr>
          <p:cNvSpPr>
            <a:spLocks noGrp="1" noChangeArrowheads="1"/>
          </p:cNvSpPr>
          <p:nvPr>
            <p:ph type="ctrTitle"/>
          </p:nvPr>
        </p:nvSpPr>
        <p:spPr>
          <a:xfrm>
            <a:off x="1066800" y="457200"/>
            <a:ext cx="7721600" cy="1143000"/>
          </a:xfrm>
        </p:spPr>
        <p:txBody>
          <a:bodyPr/>
          <a:lstStyle/>
          <a:p>
            <a:r>
              <a:rPr lang="en-US" altLang="en-US">
                <a:latin typeface="Arial" panose="020B0604020202020204" pitchFamily="34" charset="0"/>
              </a:rPr>
              <a:t>Weathering</a:t>
            </a:r>
          </a:p>
        </p:txBody>
      </p:sp>
      <p:sp>
        <p:nvSpPr>
          <p:cNvPr id="5123" name="Rectangle 3">
            <a:extLst>
              <a:ext uri="{FF2B5EF4-FFF2-40B4-BE49-F238E27FC236}">
                <a16:creationId xmlns:a16="http://schemas.microsoft.com/office/drawing/2014/main" id="{9C1A3717-4F6F-4418-8A8F-1533D6E00E94}"/>
              </a:ext>
            </a:extLst>
          </p:cNvPr>
          <p:cNvSpPr>
            <a:spLocks noGrp="1" noChangeArrowheads="1"/>
          </p:cNvSpPr>
          <p:nvPr>
            <p:ph type="subTitle" idx="1"/>
          </p:nvPr>
        </p:nvSpPr>
        <p:spPr>
          <a:xfrm>
            <a:off x="3200400" y="1524000"/>
            <a:ext cx="5638800" cy="4800600"/>
          </a:xfrm>
        </p:spPr>
        <p:txBody>
          <a:bodyPr/>
          <a:lstStyle/>
          <a:p>
            <a:pPr algn="l">
              <a:buFont typeface="Monotype Sorts"/>
              <a:buNone/>
            </a:pPr>
            <a:r>
              <a:rPr lang="en-US" altLang="en-US" dirty="0">
                <a:solidFill>
                  <a:srgbClr val="FFFF00"/>
                </a:solidFill>
              </a:rPr>
              <a:t>Mechanical Weathering</a:t>
            </a:r>
            <a:r>
              <a:rPr lang="en-US" altLang="en-US" dirty="0"/>
              <a:t> -  processes that break a rock into smaller pieces without altering its composition</a:t>
            </a:r>
          </a:p>
          <a:p>
            <a:pPr algn="l">
              <a:buFont typeface="Monotype Sorts"/>
              <a:buNone/>
            </a:pPr>
            <a:endParaRPr lang="en-US" altLang="en-US" dirty="0"/>
          </a:p>
          <a:p>
            <a:pPr algn="l">
              <a:buFont typeface="Monotype Sorts"/>
              <a:buNone/>
            </a:pPr>
            <a:r>
              <a:rPr lang="en-US" altLang="en-US" dirty="0">
                <a:solidFill>
                  <a:srgbClr val="FFFF00"/>
                </a:solidFill>
              </a:rPr>
              <a:t>Chemical Weathering</a:t>
            </a:r>
            <a:r>
              <a:rPr lang="en-US" altLang="en-US" dirty="0"/>
              <a:t> - processes that change the chemical composition of rocks and minerals transforming them into new rocks.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1925212-81F6-4D37-BA1C-74186ED06C18}"/>
              </a:ext>
            </a:extLst>
          </p:cNvPr>
          <p:cNvSpPr>
            <a:spLocks noGrp="1" noChangeArrowheads="1"/>
          </p:cNvSpPr>
          <p:nvPr>
            <p:ph type="title"/>
          </p:nvPr>
        </p:nvSpPr>
        <p:spPr>
          <a:xfrm>
            <a:off x="1339850" y="-304800"/>
            <a:ext cx="7772400" cy="1143000"/>
          </a:xfrm>
        </p:spPr>
        <p:txBody>
          <a:bodyPr/>
          <a:lstStyle/>
          <a:p>
            <a:r>
              <a:rPr lang="en-US" altLang="en-US"/>
              <a:t>Deposition</a:t>
            </a:r>
          </a:p>
        </p:txBody>
      </p:sp>
      <mc:AlternateContent xmlns:mc="http://schemas.openxmlformats.org/markup-compatibility/2006">
        <mc:Choice xmlns:a14="http://schemas.microsoft.com/office/drawing/2010/main" Requires="a14">
          <p:sp>
            <p:nvSpPr>
              <p:cNvPr id="43011" name="Content Placeholder 4">
                <a:extLst>
                  <a:ext uri="{FF2B5EF4-FFF2-40B4-BE49-F238E27FC236}">
                    <a16:creationId xmlns:a16="http://schemas.microsoft.com/office/drawing/2014/main" id="{7B0D6081-CD28-48D2-B49E-CE9033C6E709}"/>
                  </a:ext>
                </a:extLst>
              </p:cNvPr>
              <p:cNvSpPr>
                <a:spLocks noGrp="1" noChangeArrowheads="1"/>
              </p:cNvSpPr>
              <p:nvPr>
                <p:ph idx="1"/>
              </p:nvPr>
            </p:nvSpPr>
            <p:spPr>
              <a:xfrm>
                <a:off x="1371600" y="533400"/>
                <a:ext cx="7620000" cy="3429000"/>
              </a:xfrm>
            </p:spPr>
            <p:txBody>
              <a:bodyPr/>
              <a:lstStyle/>
              <a:p>
                <a:r>
                  <a:rPr lang="en-US" altLang="en-US" dirty="0"/>
                  <a:t>Deposition is the dropping/laying down of sediment that has been moved by erosion (water, wind, or gravity). This sediment can be in the form of dirt, silt (sediment less than </a:t>
                </a:r>
                <a14:m>
                  <m:oMath xmlns:m="http://schemas.openxmlformats.org/officeDocument/2006/math">
                    <m:f>
                      <m:fPr>
                        <m:type m:val="skw"/>
                        <m:ctrlPr>
                          <a:rPr lang="en-US" altLang="en-US" i="1" dirty="0" smtClean="0">
                            <a:latin typeface="Cambria Math" panose="02040503050406030204" pitchFamily="18" charset="0"/>
                          </a:rPr>
                        </m:ctrlPr>
                      </m:fPr>
                      <m:num>
                        <m:r>
                          <a:rPr lang="en-US" altLang="en-US" b="0" i="1" dirty="0" smtClean="0">
                            <a:latin typeface="Cambria Math" panose="02040503050406030204" pitchFamily="18" charset="0"/>
                          </a:rPr>
                          <m:t>1</m:t>
                        </m:r>
                      </m:num>
                      <m:den>
                        <m:r>
                          <a:rPr lang="en-US" altLang="en-US" b="0" i="1" dirty="0" smtClean="0">
                            <a:latin typeface="Cambria Math" panose="02040503050406030204" pitchFamily="18" charset="0"/>
                          </a:rPr>
                          <m:t>20</m:t>
                        </m:r>
                      </m:den>
                    </m:f>
                  </m:oMath>
                </a14:m>
                <a:r>
                  <a:rPr lang="en-US" altLang="en-US" dirty="0"/>
                  <a:t> mm), mud, sand, clay, etc. </a:t>
                </a:r>
              </a:p>
            </p:txBody>
          </p:sp>
        </mc:Choice>
        <mc:Fallback>
          <p:sp>
            <p:nvSpPr>
              <p:cNvPr id="43011" name="Content Placeholder 4">
                <a:extLst>
                  <a:ext uri="{FF2B5EF4-FFF2-40B4-BE49-F238E27FC236}">
                    <a16:creationId xmlns:a16="http://schemas.microsoft.com/office/drawing/2014/main" id="{7B0D6081-CD28-48D2-B49E-CE9033C6E709}"/>
                  </a:ext>
                </a:extLst>
              </p:cNvPr>
              <p:cNvSpPr>
                <a:spLocks noGrp="1" noRot="1" noChangeAspect="1" noMove="1" noResize="1" noEditPoints="1" noAdjustHandles="1" noChangeArrowheads="1" noChangeShapeType="1" noTextEdit="1"/>
              </p:cNvSpPr>
              <p:nvPr>
                <p:ph idx="1"/>
              </p:nvPr>
            </p:nvSpPr>
            <p:spPr>
              <a:xfrm>
                <a:off x="1371600" y="533400"/>
                <a:ext cx="7620000" cy="3429000"/>
              </a:xfrm>
              <a:blipFill>
                <a:blip r:embed="rId2"/>
                <a:stretch>
                  <a:fillRect l="-800" t="-2491" r="-800"/>
                </a:stretch>
              </a:blipFill>
            </p:spPr>
            <p:txBody>
              <a:bodyPr/>
              <a:lstStyle/>
              <a:p>
                <a:r>
                  <a:rPr lang="en-US">
                    <a:noFill/>
                  </a:rPr>
                  <a:t> </a:t>
                </a:r>
              </a:p>
            </p:txBody>
          </p:sp>
        </mc:Fallback>
      </mc:AlternateContent>
      <p:pic>
        <p:nvPicPr>
          <p:cNvPr id="43012" name="Picture 2" descr="Image result for sedimentary rock deposition">
            <a:hlinkClick r:id="rId3"/>
            <a:extLst>
              <a:ext uri="{FF2B5EF4-FFF2-40B4-BE49-F238E27FC236}">
                <a16:creationId xmlns:a16="http://schemas.microsoft.com/office/drawing/2014/main" id="{1A63EA0E-EF9D-4525-B77D-5DE3DAD8E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75" y="3698875"/>
            <a:ext cx="41148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Image result for sedimentary rock deposition">
            <a:hlinkClick r:id="rId3"/>
            <a:extLst>
              <a:ext uri="{FF2B5EF4-FFF2-40B4-BE49-F238E27FC236}">
                <a16:creationId xmlns:a16="http://schemas.microsoft.com/office/drawing/2014/main" id="{0D753855-439F-46E9-BF73-50A75A51C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 y="3679825"/>
            <a:ext cx="41148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AFC7-26FF-4680-A26E-8D187752EEC5}"/>
              </a:ext>
            </a:extLst>
          </p:cNvPr>
          <p:cNvSpPr>
            <a:spLocks noGrp="1"/>
          </p:cNvSpPr>
          <p:nvPr>
            <p:ph type="title"/>
          </p:nvPr>
        </p:nvSpPr>
        <p:spPr>
          <a:xfrm>
            <a:off x="1371600" y="0"/>
            <a:ext cx="7772400" cy="1143000"/>
          </a:xfrm>
        </p:spPr>
        <p:txBody>
          <a:bodyPr/>
          <a:lstStyle/>
          <a:p>
            <a:r>
              <a:rPr lang="en-US" dirty="0"/>
              <a:t>Deposition continued</a:t>
            </a:r>
          </a:p>
        </p:txBody>
      </p:sp>
      <p:sp>
        <p:nvSpPr>
          <p:cNvPr id="3" name="Content Placeholder 2">
            <a:extLst>
              <a:ext uri="{FF2B5EF4-FFF2-40B4-BE49-F238E27FC236}">
                <a16:creationId xmlns:a16="http://schemas.microsoft.com/office/drawing/2014/main" id="{AD68DF19-4ACE-4959-BC3C-3708FF71E82D}"/>
              </a:ext>
            </a:extLst>
          </p:cNvPr>
          <p:cNvSpPr>
            <a:spLocks noGrp="1"/>
          </p:cNvSpPr>
          <p:nvPr>
            <p:ph idx="1"/>
          </p:nvPr>
        </p:nvSpPr>
        <p:spPr>
          <a:xfrm>
            <a:off x="1371600" y="816769"/>
            <a:ext cx="7772400" cy="5224462"/>
          </a:xfrm>
        </p:spPr>
        <p:txBody>
          <a:bodyPr/>
          <a:lstStyle/>
          <a:p>
            <a:r>
              <a:rPr lang="en-US" altLang="en-US" dirty="0"/>
              <a:t>As more sediment is deposited, it layers on top of previously deposited material. This gradual deposition causes </a:t>
            </a:r>
          </a:p>
          <a:p>
            <a:pPr marL="0" indent="0">
              <a:buNone/>
            </a:pPr>
            <a:r>
              <a:rPr lang="en-US" altLang="en-US" dirty="0"/>
              <a:t>visible layers in the rock.</a:t>
            </a:r>
          </a:p>
          <a:p>
            <a:r>
              <a:rPr lang="en-US" dirty="0"/>
              <a:t>Deposits can be made by slowly</a:t>
            </a:r>
          </a:p>
          <a:p>
            <a:pPr marL="0" indent="0">
              <a:buNone/>
            </a:pPr>
            <a:r>
              <a:rPr lang="en-US" dirty="0"/>
              <a:t> moving water (such as on the inner curve of a riverbank), melting ice (all of the sediment in the ice will be left behind), when the wind stops blowing, and even by </a:t>
            </a:r>
          </a:p>
          <a:p>
            <a:pPr marL="0" indent="0">
              <a:buNone/>
            </a:pPr>
            <a:r>
              <a:rPr lang="en-US" dirty="0"/>
              <a:t>evaporation. </a:t>
            </a:r>
          </a:p>
        </p:txBody>
      </p:sp>
      <p:grpSp>
        <p:nvGrpSpPr>
          <p:cNvPr id="12" name="Group 11">
            <a:extLst>
              <a:ext uri="{FF2B5EF4-FFF2-40B4-BE49-F238E27FC236}">
                <a16:creationId xmlns:a16="http://schemas.microsoft.com/office/drawing/2014/main" id="{D8D0B370-8EE2-4318-B571-529FAD522F8C}"/>
              </a:ext>
            </a:extLst>
          </p:cNvPr>
          <p:cNvGrpSpPr/>
          <p:nvPr/>
        </p:nvGrpSpPr>
        <p:grpSpPr>
          <a:xfrm>
            <a:off x="4800600" y="5086350"/>
            <a:ext cx="4229100" cy="1762125"/>
            <a:chOff x="4800600" y="5086350"/>
            <a:chExt cx="4229100" cy="1762125"/>
          </a:xfrm>
        </p:grpSpPr>
        <p:pic>
          <p:nvPicPr>
            <p:cNvPr id="4" name="Picture 3">
              <a:extLst>
                <a:ext uri="{FF2B5EF4-FFF2-40B4-BE49-F238E27FC236}">
                  <a16:creationId xmlns:a16="http://schemas.microsoft.com/office/drawing/2014/main" id="{12235CA1-18AD-403C-ACFF-22BD16E31935}"/>
                </a:ext>
              </a:extLst>
            </p:cNvPr>
            <p:cNvPicPr>
              <a:picLocks noChangeAspect="1"/>
            </p:cNvPicPr>
            <p:nvPr/>
          </p:nvPicPr>
          <p:blipFill>
            <a:blip r:embed="rId2"/>
            <a:stretch>
              <a:fillRect/>
            </a:stretch>
          </p:blipFill>
          <p:spPr>
            <a:xfrm>
              <a:off x="7239000" y="5086350"/>
              <a:ext cx="1790700" cy="1762125"/>
            </a:xfrm>
            <a:prstGeom prst="rect">
              <a:avLst/>
            </a:prstGeom>
          </p:spPr>
        </p:pic>
        <p:cxnSp>
          <p:nvCxnSpPr>
            <p:cNvPr id="8" name="Straight Arrow Connector 7">
              <a:extLst>
                <a:ext uri="{FF2B5EF4-FFF2-40B4-BE49-F238E27FC236}">
                  <a16:creationId xmlns:a16="http://schemas.microsoft.com/office/drawing/2014/main" id="{977691C3-9A0B-49F3-8162-FF803A71D657}"/>
                </a:ext>
              </a:extLst>
            </p:cNvPr>
            <p:cNvCxnSpPr>
              <a:cxnSpLocks/>
            </p:cNvCxnSpPr>
            <p:nvPr/>
          </p:nvCxnSpPr>
          <p:spPr bwMode="auto">
            <a:xfrm flipV="1">
              <a:off x="6391275" y="5555456"/>
              <a:ext cx="838200" cy="457200"/>
            </a:xfrm>
            <a:prstGeom prst="straightConnector1">
              <a:avLst/>
            </a:prstGeom>
            <a:ln>
              <a:solidFill>
                <a:srgbClr val="FFC000"/>
              </a:solidFill>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0A5F9E-9503-4D09-A52E-71AFA1353FEF}"/>
                </a:ext>
              </a:extLst>
            </p:cNvPr>
            <p:cNvSpPr txBox="1"/>
            <p:nvPr/>
          </p:nvSpPr>
          <p:spPr>
            <a:xfrm>
              <a:off x="4800600" y="6012656"/>
              <a:ext cx="2209800" cy="646331"/>
            </a:xfrm>
            <a:prstGeom prst="rect">
              <a:avLst/>
            </a:prstGeom>
            <a:noFill/>
          </p:spPr>
          <p:txBody>
            <a:bodyPr wrap="square" rtlCol="0">
              <a:spAutoFit/>
            </a:bodyPr>
            <a:lstStyle/>
            <a:p>
              <a:r>
                <a:rPr lang="en-US" sz="1200" dirty="0"/>
                <a:t>Rock salt often forms when from salty water  evaporating, leaving layers of salt behind</a:t>
              </a:r>
            </a:p>
          </p:txBody>
        </p:sp>
      </p:grpSp>
      <p:grpSp>
        <p:nvGrpSpPr>
          <p:cNvPr id="19" name="Group 18">
            <a:extLst>
              <a:ext uri="{FF2B5EF4-FFF2-40B4-BE49-F238E27FC236}">
                <a16:creationId xmlns:a16="http://schemas.microsoft.com/office/drawing/2014/main" id="{312823C2-7EC8-48E9-B7E0-5062FECF5936}"/>
              </a:ext>
            </a:extLst>
          </p:cNvPr>
          <p:cNvGrpSpPr/>
          <p:nvPr/>
        </p:nvGrpSpPr>
        <p:grpSpPr>
          <a:xfrm>
            <a:off x="6200775" y="1762125"/>
            <a:ext cx="2692417" cy="1538287"/>
            <a:chOff x="6200775" y="1762125"/>
            <a:chExt cx="2692417" cy="1538287"/>
          </a:xfrm>
        </p:grpSpPr>
        <p:pic>
          <p:nvPicPr>
            <p:cNvPr id="5" name="Picture 4">
              <a:extLst>
                <a:ext uri="{FF2B5EF4-FFF2-40B4-BE49-F238E27FC236}">
                  <a16:creationId xmlns:a16="http://schemas.microsoft.com/office/drawing/2014/main" id="{F141AAE1-7EE9-4B47-9D72-3A6E4266ADC3}"/>
                </a:ext>
              </a:extLst>
            </p:cNvPr>
            <p:cNvPicPr>
              <a:picLocks noChangeAspect="1"/>
            </p:cNvPicPr>
            <p:nvPr/>
          </p:nvPicPr>
          <p:blipFill>
            <a:blip r:embed="rId3"/>
            <a:stretch>
              <a:fillRect/>
            </a:stretch>
          </p:blipFill>
          <p:spPr>
            <a:xfrm>
              <a:off x="7258050" y="1762125"/>
              <a:ext cx="1635142" cy="1538287"/>
            </a:xfrm>
            <a:prstGeom prst="rect">
              <a:avLst/>
            </a:prstGeom>
          </p:spPr>
        </p:pic>
        <p:cxnSp>
          <p:nvCxnSpPr>
            <p:cNvPr id="14" name="Straight Arrow Connector 13">
              <a:extLst>
                <a:ext uri="{FF2B5EF4-FFF2-40B4-BE49-F238E27FC236}">
                  <a16:creationId xmlns:a16="http://schemas.microsoft.com/office/drawing/2014/main" id="{CF893A07-906C-4FD2-A8A0-3D1D034D1CF6}"/>
                </a:ext>
              </a:extLst>
            </p:cNvPr>
            <p:cNvCxnSpPr>
              <a:cxnSpLocks/>
            </p:cNvCxnSpPr>
            <p:nvPr/>
          </p:nvCxnSpPr>
          <p:spPr bwMode="auto">
            <a:xfrm flipV="1">
              <a:off x="6718308" y="2333805"/>
              <a:ext cx="520692" cy="233181"/>
            </a:xfrm>
            <a:prstGeom prst="straightConnector1">
              <a:avLst/>
            </a:prstGeom>
            <a:solidFill>
              <a:schemeClr val="accent1"/>
            </a:solidFill>
            <a:ln w="12700" cap="sq" cmpd="sng" algn="ctr">
              <a:solidFill>
                <a:srgbClr val="FFFF00"/>
              </a:solidFill>
              <a:prstDash val="solid"/>
              <a:round/>
              <a:headEnd type="none" w="sm" len="sm"/>
              <a:tailEnd type="triangle"/>
            </a:ln>
            <a:effectLst/>
          </p:spPr>
        </p:cxnSp>
        <p:sp>
          <p:nvSpPr>
            <p:cNvPr id="15" name="TextBox 14">
              <a:extLst>
                <a:ext uri="{FF2B5EF4-FFF2-40B4-BE49-F238E27FC236}">
                  <a16:creationId xmlns:a16="http://schemas.microsoft.com/office/drawing/2014/main" id="{42EAC285-1019-4168-8F04-BA75643AE4AE}"/>
                </a:ext>
              </a:extLst>
            </p:cNvPr>
            <p:cNvSpPr txBox="1"/>
            <p:nvPr/>
          </p:nvSpPr>
          <p:spPr>
            <a:xfrm>
              <a:off x="6200775" y="2531268"/>
              <a:ext cx="1219200" cy="430887"/>
            </a:xfrm>
            <a:prstGeom prst="rect">
              <a:avLst/>
            </a:prstGeom>
            <a:noFill/>
          </p:spPr>
          <p:txBody>
            <a:bodyPr wrap="square" rtlCol="0">
              <a:spAutoFit/>
            </a:bodyPr>
            <a:lstStyle/>
            <a:p>
              <a:r>
                <a:rPr lang="en-US" sz="1100" dirty="0"/>
                <a:t>Notice the layers in this sandstone</a:t>
              </a:r>
            </a:p>
          </p:txBody>
        </p:sp>
      </p:grpSp>
    </p:spTree>
    <p:extLst>
      <p:ext uri="{BB962C8B-B14F-4D97-AF65-F5344CB8AC3E}">
        <p14:creationId xmlns:p14="http://schemas.microsoft.com/office/powerpoint/2010/main" val="4264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EDD085E-DEDA-42E1-9C3B-FEA08DE4AA2E}"/>
              </a:ext>
            </a:extLst>
          </p:cNvPr>
          <p:cNvSpPr>
            <a:spLocks noGrp="1" noChangeArrowheads="1"/>
          </p:cNvSpPr>
          <p:nvPr>
            <p:ph type="title"/>
          </p:nvPr>
        </p:nvSpPr>
        <p:spPr>
          <a:xfrm>
            <a:off x="1371600" y="0"/>
            <a:ext cx="7772400" cy="762000"/>
          </a:xfrm>
        </p:spPr>
        <p:txBody>
          <a:bodyPr/>
          <a:lstStyle/>
          <a:p>
            <a:r>
              <a:rPr lang="en-US" altLang="en-US"/>
              <a:t>Deposition Formation</a:t>
            </a:r>
          </a:p>
        </p:txBody>
      </p:sp>
      <p:pic>
        <p:nvPicPr>
          <p:cNvPr id="44035" name="Picture 3" descr="sed_grand_canyon">
            <a:extLst>
              <a:ext uri="{FF2B5EF4-FFF2-40B4-BE49-F238E27FC236}">
                <a16:creationId xmlns:a16="http://schemas.microsoft.com/office/drawing/2014/main" id="{02EE479F-42F2-441C-AF14-F523D42D9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74888"/>
            <a:ext cx="7162800"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a:extLst>
              <a:ext uri="{FF2B5EF4-FFF2-40B4-BE49-F238E27FC236}">
                <a16:creationId xmlns:a16="http://schemas.microsoft.com/office/drawing/2014/main" id="{62FBE04E-3E3C-4A27-8ED6-B0824EC42CC3}"/>
              </a:ext>
            </a:extLst>
          </p:cNvPr>
          <p:cNvSpPr txBox="1">
            <a:spLocks noChangeArrowheads="1"/>
          </p:cNvSpPr>
          <p:nvPr/>
        </p:nvSpPr>
        <p:spPr bwMode="auto">
          <a:xfrm>
            <a:off x="1812925" y="628650"/>
            <a:ext cx="72310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a:t>Transported sediments are deposited in</a:t>
            </a:r>
          </a:p>
          <a:p>
            <a:pPr>
              <a:spcBef>
                <a:spcPct val="0"/>
              </a:spcBef>
              <a:buClrTx/>
              <a:buSzTx/>
              <a:buFontTx/>
              <a:buNone/>
            </a:pPr>
            <a:r>
              <a:rPr kumimoji="0" lang="en-US" altLang="en-US"/>
              <a:t>layers and generate strata like those found </a:t>
            </a:r>
          </a:p>
          <a:p>
            <a:pPr>
              <a:spcBef>
                <a:spcPct val="0"/>
              </a:spcBef>
              <a:buClrTx/>
              <a:buSzTx/>
              <a:buFontTx/>
              <a:buNone/>
            </a:pPr>
            <a:r>
              <a:rPr kumimoji="0" lang="en-US" altLang="en-US"/>
              <a:t>in the Grand Canyon.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D59873A-4151-46A4-B95E-0CA7B5FE3134}"/>
              </a:ext>
            </a:extLst>
          </p:cNvPr>
          <p:cNvSpPr>
            <a:spLocks noGrp="1" noChangeArrowheads="1"/>
          </p:cNvSpPr>
          <p:nvPr>
            <p:ph type="title"/>
          </p:nvPr>
        </p:nvSpPr>
        <p:spPr/>
        <p:txBody>
          <a:bodyPr/>
          <a:lstStyle/>
          <a:p>
            <a:r>
              <a:rPr lang="en-US" altLang="en-US"/>
              <a:t>Deposition Formation</a:t>
            </a:r>
          </a:p>
        </p:txBody>
      </p:sp>
      <p:pic>
        <p:nvPicPr>
          <p:cNvPr id="45059" name="Picture 3" descr="sedimentary">
            <a:extLst>
              <a:ext uri="{FF2B5EF4-FFF2-40B4-BE49-F238E27FC236}">
                <a16:creationId xmlns:a16="http://schemas.microsoft.com/office/drawing/2014/main" id="{01B71273-2714-4543-B1A9-F9155A789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5000"/>
            <a:ext cx="7086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DB03-E01F-45F5-A704-EC1FECC70A7B}"/>
              </a:ext>
            </a:extLst>
          </p:cNvPr>
          <p:cNvSpPr>
            <a:spLocks noGrp="1"/>
          </p:cNvSpPr>
          <p:nvPr>
            <p:ph type="title"/>
          </p:nvPr>
        </p:nvSpPr>
        <p:spPr>
          <a:xfrm>
            <a:off x="1143000" y="76200"/>
            <a:ext cx="7772400" cy="1143000"/>
          </a:xfrm>
        </p:spPr>
        <p:txBody>
          <a:bodyPr/>
          <a:lstStyle/>
          <a:p>
            <a:r>
              <a:rPr lang="en-US" dirty="0"/>
              <a:t>Step 4: Lithification</a:t>
            </a:r>
          </a:p>
        </p:txBody>
      </p:sp>
      <p:sp>
        <p:nvSpPr>
          <p:cNvPr id="3" name="Content Placeholder 2">
            <a:extLst>
              <a:ext uri="{FF2B5EF4-FFF2-40B4-BE49-F238E27FC236}">
                <a16:creationId xmlns:a16="http://schemas.microsoft.com/office/drawing/2014/main" id="{8DE719AF-8C19-41F0-A45E-D1CC9C8818DC}"/>
              </a:ext>
            </a:extLst>
          </p:cNvPr>
          <p:cNvSpPr>
            <a:spLocks noGrp="1"/>
          </p:cNvSpPr>
          <p:nvPr>
            <p:ph idx="1"/>
          </p:nvPr>
        </p:nvSpPr>
        <p:spPr>
          <a:xfrm>
            <a:off x="1447800" y="1247775"/>
            <a:ext cx="7543800" cy="4114800"/>
          </a:xfrm>
        </p:spPr>
        <p:txBody>
          <a:bodyPr/>
          <a:lstStyle/>
          <a:p>
            <a:pPr marL="0" indent="0">
              <a:buNone/>
            </a:pPr>
            <a:r>
              <a:rPr lang="en-US" sz="4400" dirty="0">
                <a:solidFill>
                  <a:schemeClr val="accent1">
                    <a:lumMod val="40000"/>
                    <a:lumOff val="60000"/>
                  </a:schemeClr>
                </a:solidFill>
              </a:rPr>
              <a:t>Lithification</a:t>
            </a:r>
            <a:r>
              <a:rPr lang="en-US" sz="4400" dirty="0"/>
              <a:t> </a:t>
            </a:r>
            <a:r>
              <a:rPr lang="en-US" sz="4400" u="sng" dirty="0"/>
              <a:t>is the process of making loose sediment rigid and hard.</a:t>
            </a:r>
          </a:p>
          <a:p>
            <a:pPr marL="0" indent="0">
              <a:buNone/>
            </a:pPr>
            <a:endParaRPr lang="en-US" u="sng" dirty="0"/>
          </a:p>
          <a:p>
            <a:pPr marL="0" indent="0">
              <a:buNone/>
            </a:pPr>
            <a:r>
              <a:rPr lang="en-US" dirty="0"/>
              <a:t>Lithification requires 2 steps: compacting and cementing</a:t>
            </a:r>
            <a:r>
              <a:rPr lang="en-US" u="sng" dirty="0"/>
              <a:t>.</a:t>
            </a:r>
          </a:p>
        </p:txBody>
      </p:sp>
    </p:spTree>
    <p:extLst>
      <p:ext uri="{BB962C8B-B14F-4D97-AF65-F5344CB8AC3E}">
        <p14:creationId xmlns:p14="http://schemas.microsoft.com/office/powerpoint/2010/main" val="3948140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2B319-8CD1-4A97-8BCF-ACF59E4E3B05}"/>
              </a:ext>
            </a:extLst>
          </p:cNvPr>
          <p:cNvSpPr>
            <a:spLocks noGrp="1"/>
          </p:cNvSpPr>
          <p:nvPr>
            <p:ph type="title"/>
          </p:nvPr>
        </p:nvSpPr>
        <p:spPr>
          <a:xfrm>
            <a:off x="998538" y="76200"/>
            <a:ext cx="7772400" cy="1143000"/>
          </a:xfrm>
        </p:spPr>
        <p:txBody>
          <a:bodyPr/>
          <a:lstStyle/>
          <a:p>
            <a:r>
              <a:rPr lang="en-US" dirty="0"/>
              <a:t>Compacting</a:t>
            </a:r>
          </a:p>
        </p:txBody>
      </p:sp>
      <p:pic>
        <p:nvPicPr>
          <p:cNvPr id="6" name="Content Placeholder 5">
            <a:extLst>
              <a:ext uri="{FF2B5EF4-FFF2-40B4-BE49-F238E27FC236}">
                <a16:creationId xmlns:a16="http://schemas.microsoft.com/office/drawing/2014/main" id="{2967C5BE-5556-4239-AB29-96CFC31F66B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9538" y="1533525"/>
            <a:ext cx="3562350" cy="3676650"/>
          </a:xfrm>
        </p:spPr>
      </p:pic>
      <p:sp>
        <p:nvSpPr>
          <p:cNvPr id="10" name="Content Placeholder 9">
            <a:extLst>
              <a:ext uri="{FF2B5EF4-FFF2-40B4-BE49-F238E27FC236}">
                <a16:creationId xmlns:a16="http://schemas.microsoft.com/office/drawing/2014/main" id="{6FAC8D00-F563-49B4-82F9-059E79DE09F2}"/>
              </a:ext>
            </a:extLst>
          </p:cNvPr>
          <p:cNvSpPr>
            <a:spLocks noGrp="1"/>
          </p:cNvSpPr>
          <p:nvPr>
            <p:ph sz="half" idx="2"/>
          </p:nvPr>
        </p:nvSpPr>
        <p:spPr>
          <a:xfrm>
            <a:off x="1219200" y="1524000"/>
            <a:ext cx="3810000" cy="3352800"/>
          </a:xfrm>
        </p:spPr>
        <p:txBody>
          <a:bodyPr/>
          <a:lstStyle/>
          <a:p>
            <a:r>
              <a:rPr lang="en-US" dirty="0"/>
              <a:t>As sediment is deposited, it presses down on the sediment beneath it, forcing the individual pieces to move closer together.</a:t>
            </a:r>
          </a:p>
        </p:txBody>
      </p:sp>
    </p:spTree>
    <p:extLst>
      <p:ext uri="{BB962C8B-B14F-4D97-AF65-F5344CB8AC3E}">
        <p14:creationId xmlns:p14="http://schemas.microsoft.com/office/powerpoint/2010/main" val="1838541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788-0213-483A-BD1E-4C1B3D6E234F}"/>
              </a:ext>
            </a:extLst>
          </p:cNvPr>
          <p:cNvSpPr>
            <a:spLocks noGrp="1"/>
          </p:cNvSpPr>
          <p:nvPr>
            <p:ph type="title"/>
          </p:nvPr>
        </p:nvSpPr>
        <p:spPr/>
        <p:txBody>
          <a:bodyPr/>
          <a:lstStyle/>
          <a:p>
            <a:r>
              <a:rPr lang="en-US" dirty="0"/>
              <a:t>Compacting continued</a:t>
            </a:r>
          </a:p>
        </p:txBody>
      </p:sp>
      <p:sp>
        <p:nvSpPr>
          <p:cNvPr id="3" name="Content Placeholder 2">
            <a:extLst>
              <a:ext uri="{FF2B5EF4-FFF2-40B4-BE49-F238E27FC236}">
                <a16:creationId xmlns:a16="http://schemas.microsoft.com/office/drawing/2014/main" id="{831F429A-59BD-4BC8-B014-B2848B594342}"/>
              </a:ext>
            </a:extLst>
          </p:cNvPr>
          <p:cNvSpPr>
            <a:spLocks noGrp="1"/>
          </p:cNvSpPr>
          <p:nvPr>
            <p:ph sz="half" idx="1"/>
          </p:nvPr>
        </p:nvSpPr>
        <p:spPr>
          <a:xfrm>
            <a:off x="1370013" y="1905000"/>
            <a:ext cx="7392987" cy="3505200"/>
          </a:xfrm>
        </p:spPr>
        <p:txBody>
          <a:bodyPr/>
          <a:lstStyle/>
          <a:p>
            <a:r>
              <a:rPr lang="en-US" dirty="0"/>
              <a:t>The pressure of increasing amounts of sediment piling on top causes sediment at the bottom to squish together closing the spaces between them.</a:t>
            </a:r>
          </a:p>
        </p:txBody>
      </p:sp>
      <p:pic>
        <p:nvPicPr>
          <p:cNvPr id="5" name="Content Placeholder 4">
            <a:extLst>
              <a:ext uri="{FF2B5EF4-FFF2-40B4-BE49-F238E27FC236}">
                <a16:creationId xmlns:a16="http://schemas.microsoft.com/office/drawing/2014/main" id="{7D9CCB9B-75DF-42C3-A98A-6A94F43E451C}"/>
              </a:ext>
            </a:extLst>
          </p:cNvPr>
          <p:cNvPicPr>
            <a:picLocks noGrp="1" noChangeAspect="1"/>
          </p:cNvPicPr>
          <p:nvPr>
            <p:ph sz="half" idx="2"/>
          </p:nvPr>
        </p:nvPicPr>
        <p:blipFill>
          <a:blip r:embed="rId2"/>
          <a:stretch>
            <a:fillRect/>
          </a:stretch>
        </p:blipFill>
        <p:spPr>
          <a:xfrm>
            <a:off x="2971800" y="3429000"/>
            <a:ext cx="5564187" cy="3100442"/>
          </a:xfrm>
          <a:prstGeom prst="rect">
            <a:avLst/>
          </a:prstGeom>
        </p:spPr>
      </p:pic>
    </p:spTree>
    <p:extLst>
      <p:ext uri="{BB962C8B-B14F-4D97-AF65-F5344CB8AC3E}">
        <p14:creationId xmlns:p14="http://schemas.microsoft.com/office/powerpoint/2010/main" val="1508601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CB16-0538-4D7E-98C3-973EBDB9740A}"/>
              </a:ext>
            </a:extLst>
          </p:cNvPr>
          <p:cNvSpPr>
            <a:spLocks noGrp="1"/>
          </p:cNvSpPr>
          <p:nvPr>
            <p:ph type="title"/>
          </p:nvPr>
        </p:nvSpPr>
        <p:spPr>
          <a:xfrm>
            <a:off x="1219200" y="190500"/>
            <a:ext cx="7772400" cy="1143000"/>
          </a:xfrm>
        </p:spPr>
        <p:txBody>
          <a:bodyPr/>
          <a:lstStyle/>
          <a:p>
            <a:r>
              <a:rPr lang="en-US" dirty="0"/>
              <a:t>Cementing</a:t>
            </a:r>
          </a:p>
        </p:txBody>
      </p:sp>
      <p:sp>
        <p:nvSpPr>
          <p:cNvPr id="3" name="Content Placeholder 2">
            <a:extLst>
              <a:ext uri="{FF2B5EF4-FFF2-40B4-BE49-F238E27FC236}">
                <a16:creationId xmlns:a16="http://schemas.microsoft.com/office/drawing/2014/main" id="{12AC5DE3-DDD5-473B-880E-2134038E303B}"/>
              </a:ext>
            </a:extLst>
          </p:cNvPr>
          <p:cNvSpPr>
            <a:spLocks noGrp="1"/>
          </p:cNvSpPr>
          <p:nvPr>
            <p:ph sz="half" idx="1"/>
          </p:nvPr>
        </p:nvSpPr>
        <p:spPr>
          <a:xfrm>
            <a:off x="1295400" y="1524000"/>
            <a:ext cx="4267200" cy="4114800"/>
          </a:xfrm>
        </p:spPr>
        <p:txBody>
          <a:bodyPr/>
          <a:lstStyle/>
          <a:p>
            <a:pPr marL="0" indent="0">
              <a:buNone/>
            </a:pPr>
            <a:r>
              <a:rPr lang="en-US" dirty="0"/>
              <a:t>Cementing occurs when the loose sediments become stuck together (as if covered in cement). </a:t>
            </a:r>
          </a:p>
          <a:p>
            <a:pPr marL="0" indent="0">
              <a:buNone/>
            </a:pPr>
            <a:r>
              <a:rPr lang="en-US" dirty="0"/>
              <a:t>This can happen because the sediment dries out (water evaporates) or when certain minerals such as silica (SiO</a:t>
            </a:r>
            <a:r>
              <a:rPr lang="en-US" baseline="-25000" dirty="0"/>
              <a:t>2</a:t>
            </a:r>
            <a:r>
              <a:rPr lang="en-US" dirty="0"/>
              <a:t>) and cause sediment to stick together.</a:t>
            </a:r>
          </a:p>
        </p:txBody>
      </p:sp>
      <p:pic>
        <p:nvPicPr>
          <p:cNvPr id="6" name="Content Placeholder 5">
            <a:extLst>
              <a:ext uri="{FF2B5EF4-FFF2-40B4-BE49-F238E27FC236}">
                <a16:creationId xmlns:a16="http://schemas.microsoft.com/office/drawing/2014/main" id="{79850ADC-1C7E-40A2-BD56-4AC10CA7CD4C}"/>
              </a:ext>
            </a:extLst>
          </p:cNvPr>
          <p:cNvPicPr>
            <a:picLocks noGrp="1" noChangeAspect="1"/>
          </p:cNvPicPr>
          <p:nvPr>
            <p:ph sz="half" idx="2"/>
          </p:nvPr>
        </p:nvPicPr>
        <p:blipFill>
          <a:blip r:embed="rId2"/>
          <a:stretch>
            <a:fillRect/>
          </a:stretch>
        </p:blipFill>
        <p:spPr>
          <a:xfrm>
            <a:off x="6972300" y="4277473"/>
            <a:ext cx="1990725" cy="2390027"/>
          </a:xfrm>
          <a:prstGeom prst="rect">
            <a:avLst/>
          </a:prstGeom>
        </p:spPr>
      </p:pic>
      <p:pic>
        <p:nvPicPr>
          <p:cNvPr id="7" name="Picture 6">
            <a:extLst>
              <a:ext uri="{FF2B5EF4-FFF2-40B4-BE49-F238E27FC236}">
                <a16:creationId xmlns:a16="http://schemas.microsoft.com/office/drawing/2014/main" id="{4DF07FE7-0BAD-4E08-8EA9-2E9AA57D14AC}"/>
              </a:ext>
            </a:extLst>
          </p:cNvPr>
          <p:cNvPicPr>
            <a:picLocks noChangeAspect="1"/>
          </p:cNvPicPr>
          <p:nvPr/>
        </p:nvPicPr>
        <p:blipFill>
          <a:blip r:embed="rId3"/>
          <a:stretch>
            <a:fillRect/>
          </a:stretch>
        </p:blipFill>
        <p:spPr>
          <a:xfrm>
            <a:off x="5943600" y="1498849"/>
            <a:ext cx="2867025" cy="2120651"/>
          </a:xfrm>
          <a:prstGeom prst="rect">
            <a:avLst/>
          </a:prstGeom>
        </p:spPr>
      </p:pic>
    </p:spTree>
    <p:extLst>
      <p:ext uri="{BB962C8B-B14F-4D97-AF65-F5344CB8AC3E}">
        <p14:creationId xmlns:p14="http://schemas.microsoft.com/office/powerpoint/2010/main" val="1260091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72DE-508E-499C-8277-1FB13C53A157}"/>
              </a:ext>
            </a:extLst>
          </p:cNvPr>
          <p:cNvSpPr>
            <a:spLocks noGrp="1"/>
          </p:cNvSpPr>
          <p:nvPr>
            <p:ph type="title"/>
          </p:nvPr>
        </p:nvSpPr>
        <p:spPr/>
        <p:txBody>
          <a:bodyPr/>
          <a:lstStyle/>
          <a:p>
            <a:r>
              <a:rPr lang="en-US" dirty="0"/>
              <a:t>Characteristics of Sedimentary Rock</a:t>
            </a:r>
          </a:p>
        </p:txBody>
      </p:sp>
      <p:sp>
        <p:nvSpPr>
          <p:cNvPr id="3" name="Content Placeholder 2">
            <a:extLst>
              <a:ext uri="{FF2B5EF4-FFF2-40B4-BE49-F238E27FC236}">
                <a16:creationId xmlns:a16="http://schemas.microsoft.com/office/drawing/2014/main" id="{22CA8D95-9565-4F54-89A8-FE7E3112B7CD}"/>
              </a:ext>
            </a:extLst>
          </p:cNvPr>
          <p:cNvSpPr>
            <a:spLocks noGrp="1"/>
          </p:cNvSpPr>
          <p:nvPr>
            <p:ph sz="half" idx="1"/>
          </p:nvPr>
        </p:nvSpPr>
        <p:spPr>
          <a:xfrm>
            <a:off x="990600" y="1905000"/>
            <a:ext cx="3810000" cy="4114800"/>
          </a:xfrm>
        </p:spPr>
        <p:txBody>
          <a:bodyPr/>
          <a:lstStyle/>
          <a:p>
            <a:pPr marL="0" indent="0">
              <a:buNone/>
            </a:pPr>
            <a:r>
              <a:rPr lang="en-US" dirty="0"/>
              <a:t>Sedimentary Rocks are:</a:t>
            </a:r>
          </a:p>
          <a:p>
            <a:r>
              <a:rPr lang="en-US" dirty="0"/>
              <a:t>The softest rock type (easy to crumble)</a:t>
            </a:r>
          </a:p>
          <a:p>
            <a:r>
              <a:rPr lang="en-US" dirty="0"/>
              <a:t>Grainy in texture</a:t>
            </a:r>
          </a:p>
          <a:p>
            <a:r>
              <a:rPr lang="en-US" dirty="0"/>
              <a:t>Made of sediments</a:t>
            </a:r>
          </a:p>
          <a:p>
            <a:r>
              <a:rPr lang="en-US" dirty="0"/>
              <a:t>Layered</a:t>
            </a:r>
          </a:p>
          <a:p>
            <a:pPr marL="0" indent="0">
              <a:buNone/>
            </a:pPr>
            <a:endParaRPr lang="en-US" dirty="0"/>
          </a:p>
        </p:txBody>
      </p:sp>
      <p:pic>
        <p:nvPicPr>
          <p:cNvPr id="5" name="Content Placeholder 4">
            <a:extLst>
              <a:ext uri="{FF2B5EF4-FFF2-40B4-BE49-F238E27FC236}">
                <a16:creationId xmlns:a16="http://schemas.microsoft.com/office/drawing/2014/main" id="{D995E0DA-038E-49A3-A5D4-B7E835146D54}"/>
              </a:ext>
            </a:extLst>
          </p:cNvPr>
          <p:cNvPicPr>
            <a:picLocks noGrp="1" noChangeAspect="1"/>
          </p:cNvPicPr>
          <p:nvPr>
            <p:ph sz="half" idx="2"/>
          </p:nvPr>
        </p:nvPicPr>
        <p:blipFill>
          <a:blip r:embed="rId2"/>
          <a:stretch>
            <a:fillRect/>
          </a:stretch>
        </p:blipFill>
        <p:spPr>
          <a:xfrm>
            <a:off x="4495800" y="2133600"/>
            <a:ext cx="4533617" cy="3390900"/>
          </a:xfrm>
          <a:prstGeom prst="rect">
            <a:avLst/>
          </a:prstGeom>
        </p:spPr>
      </p:pic>
    </p:spTree>
    <p:extLst>
      <p:ext uri="{BB962C8B-B14F-4D97-AF65-F5344CB8AC3E}">
        <p14:creationId xmlns:p14="http://schemas.microsoft.com/office/powerpoint/2010/main" val="282721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318FB8B-95C9-4D8D-8A3E-4CAC14DE528E}"/>
              </a:ext>
            </a:extLst>
          </p:cNvPr>
          <p:cNvSpPr>
            <a:spLocks noGrp="1" noChangeArrowheads="1"/>
          </p:cNvSpPr>
          <p:nvPr>
            <p:ph type="title"/>
          </p:nvPr>
        </p:nvSpPr>
        <p:spPr/>
        <p:txBody>
          <a:bodyPr/>
          <a:lstStyle/>
          <a:p>
            <a:endParaRPr lang="en-US" altLang="en-US"/>
          </a:p>
        </p:txBody>
      </p:sp>
      <p:pic>
        <p:nvPicPr>
          <p:cNvPr id="46083" name="Picture 2" descr="Image result for sedimentary rock deposition">
            <a:hlinkClick r:id="rId2"/>
            <a:extLst>
              <a:ext uri="{FF2B5EF4-FFF2-40B4-BE49-F238E27FC236}">
                <a16:creationId xmlns:a16="http://schemas.microsoft.com/office/drawing/2014/main" id="{7305D262-02BE-4ECB-B8A8-76DB73AE3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8FB66A4-A193-4F2C-8F7B-43B89900203C}"/>
              </a:ext>
            </a:extLst>
          </p:cNvPr>
          <p:cNvSpPr>
            <a:spLocks noGrp="1" noChangeArrowheads="1"/>
          </p:cNvSpPr>
          <p:nvPr>
            <p:ph type="title"/>
          </p:nvPr>
        </p:nvSpPr>
        <p:spPr/>
        <p:txBody>
          <a:bodyPr/>
          <a:lstStyle/>
          <a:p>
            <a:r>
              <a:rPr lang="en-US" altLang="en-US" dirty="0"/>
              <a:t>Agents of Mechanical Weathering</a:t>
            </a:r>
          </a:p>
        </p:txBody>
      </p:sp>
      <p:sp>
        <p:nvSpPr>
          <p:cNvPr id="29699" name="Rectangle 3">
            <a:extLst>
              <a:ext uri="{FF2B5EF4-FFF2-40B4-BE49-F238E27FC236}">
                <a16:creationId xmlns:a16="http://schemas.microsoft.com/office/drawing/2014/main" id="{701B1DCD-6356-4051-9933-FD21839B8DB5}"/>
              </a:ext>
            </a:extLst>
          </p:cNvPr>
          <p:cNvSpPr>
            <a:spLocks noGrp="1" noChangeArrowheads="1"/>
          </p:cNvSpPr>
          <p:nvPr>
            <p:ph type="body" idx="1"/>
          </p:nvPr>
        </p:nvSpPr>
        <p:spPr/>
        <p:txBody>
          <a:bodyPr/>
          <a:lstStyle/>
          <a:p>
            <a:pPr>
              <a:buFont typeface="Monotype Sorts"/>
              <a:buNone/>
            </a:pPr>
            <a:r>
              <a:rPr lang="en-US" altLang="en-US"/>
              <a:t>These are actions/ occurrences that break down Earth materials (Rocks!):</a:t>
            </a:r>
          </a:p>
          <a:p>
            <a:r>
              <a:rPr lang="en-US" altLang="en-US"/>
              <a:t>frost wedging</a:t>
            </a:r>
          </a:p>
          <a:p>
            <a:r>
              <a:rPr lang="en-US" altLang="en-US"/>
              <a:t>thermal expansion and contraction</a:t>
            </a:r>
          </a:p>
          <a:p>
            <a:r>
              <a:rPr lang="en-US" altLang="en-US"/>
              <a:t>mechanical exfoliation</a:t>
            </a:r>
          </a:p>
          <a:p>
            <a:r>
              <a:rPr lang="en-US" altLang="en-US"/>
              <a:t>abrasion by wind, water or gravity</a:t>
            </a:r>
          </a:p>
          <a:p>
            <a:r>
              <a:rPr lang="en-US" altLang="en-US"/>
              <a:t>plant (growth) wedging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ipe(left)">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wipe(left)">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wipe(left)">
                                      <p:cBhvr>
                                        <p:cTn id="22" dur="5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wipe(left)">
                                      <p:cBhvr>
                                        <p:cTn id="27" dur="500"/>
                                        <p:tgtEl>
                                          <p:spTgt spid="296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wipe(left)">
                                      <p:cBhvr>
                                        <p:cTn id="32"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76E747F-EADC-4737-B0C9-1CD026E5C094}"/>
              </a:ext>
            </a:extLst>
          </p:cNvPr>
          <p:cNvSpPr>
            <a:spLocks noGrp="1" noChangeArrowheads="1"/>
          </p:cNvSpPr>
          <p:nvPr>
            <p:ph type="title"/>
          </p:nvPr>
        </p:nvSpPr>
        <p:spPr/>
        <p:txBody>
          <a:bodyPr/>
          <a:lstStyle/>
          <a:p>
            <a:r>
              <a:rPr lang="en-US" altLang="en-US"/>
              <a:t>Weathering Tutorial</a:t>
            </a:r>
          </a:p>
        </p:txBody>
      </p:sp>
      <p:sp>
        <p:nvSpPr>
          <p:cNvPr id="47107" name="Rectangle 3">
            <a:extLst>
              <a:ext uri="{FF2B5EF4-FFF2-40B4-BE49-F238E27FC236}">
                <a16:creationId xmlns:a16="http://schemas.microsoft.com/office/drawing/2014/main" id="{D28116C3-8C54-4F07-B5C9-299ACBD35775}"/>
              </a:ext>
            </a:extLst>
          </p:cNvPr>
          <p:cNvSpPr>
            <a:spLocks noGrp="1" noChangeArrowheads="1"/>
          </p:cNvSpPr>
          <p:nvPr>
            <p:ph type="body" sz="half" idx="1"/>
          </p:nvPr>
        </p:nvSpPr>
        <p:spPr>
          <a:xfrm>
            <a:off x="990600" y="1981200"/>
            <a:ext cx="7848600" cy="1295400"/>
          </a:xfrm>
        </p:spPr>
        <p:txBody>
          <a:bodyPr/>
          <a:lstStyle/>
          <a:p>
            <a:pPr>
              <a:lnSpc>
                <a:spcPct val="90000"/>
              </a:lnSpc>
            </a:pPr>
            <a:r>
              <a:rPr lang="en-US" altLang="en-US" sz="3600"/>
              <a:t>This tutorial requires Flash but is a nice review of mechanical and chemical weathering with some animations.</a:t>
            </a:r>
          </a:p>
          <a:p>
            <a:pPr>
              <a:lnSpc>
                <a:spcPct val="90000"/>
              </a:lnSpc>
              <a:buFont typeface="Monotype Sorts"/>
              <a:buNone/>
            </a:pPr>
            <a:r>
              <a:rPr lang="en-US" altLang="en-US" sz="3600">
                <a:hlinkClick r:id="rId2"/>
              </a:rPr>
              <a:t>http://www.as.uky.edu/academics/departments_programs/EarthEnvironmentalSciences/EarthEnvironmentalSciences/Educational%20Materials/Documents/elearning/module07swf.swf</a:t>
            </a:r>
            <a:endParaRPr lang="en-US" altLang="en-US" sz="3600"/>
          </a:p>
          <a:p>
            <a:pPr>
              <a:lnSpc>
                <a:spcPct val="90000"/>
              </a:lnSpc>
              <a:buFont typeface="Monotype Sorts"/>
              <a:buNone/>
            </a:pPr>
            <a:endParaRPr lang="en-US" altLang="en-US" sz="3600"/>
          </a:p>
        </p:txBody>
      </p:sp>
      <p:pic>
        <p:nvPicPr>
          <p:cNvPr id="47108" name="Picture 4" descr="weather_tutorial">
            <a:extLst>
              <a:ext uri="{FF2B5EF4-FFF2-40B4-BE49-F238E27FC236}">
                <a16:creationId xmlns:a16="http://schemas.microsoft.com/office/drawing/2014/main" id="{8F20237B-2E35-4941-B52E-EEBFB35BC2D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91400" y="5683250"/>
            <a:ext cx="1752600" cy="11747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5CD414E-93AA-44E2-95AB-D3DD12174142}"/>
              </a:ext>
            </a:extLst>
          </p:cNvPr>
          <p:cNvSpPr>
            <a:spLocks noGrp="1" noChangeArrowheads="1"/>
          </p:cNvSpPr>
          <p:nvPr>
            <p:ph type="title"/>
          </p:nvPr>
        </p:nvSpPr>
        <p:spPr>
          <a:xfrm>
            <a:off x="1370013" y="0"/>
            <a:ext cx="7772400" cy="1143000"/>
          </a:xfrm>
        </p:spPr>
        <p:txBody>
          <a:bodyPr/>
          <a:lstStyle/>
          <a:p>
            <a:r>
              <a:rPr lang="en-US" altLang="en-US" sz="4000" dirty="0"/>
              <a:t>Agents of Mechanical Weathering</a:t>
            </a:r>
          </a:p>
        </p:txBody>
      </p:sp>
      <p:sp>
        <p:nvSpPr>
          <p:cNvPr id="30723" name="Rectangle 3">
            <a:extLst>
              <a:ext uri="{FF2B5EF4-FFF2-40B4-BE49-F238E27FC236}">
                <a16:creationId xmlns:a16="http://schemas.microsoft.com/office/drawing/2014/main" id="{033F945E-4563-4689-A60F-A078B195B54B}"/>
              </a:ext>
            </a:extLst>
          </p:cNvPr>
          <p:cNvSpPr>
            <a:spLocks noGrp="1" noChangeArrowheads="1"/>
          </p:cNvSpPr>
          <p:nvPr>
            <p:ph type="body" sz="half" idx="1"/>
          </p:nvPr>
        </p:nvSpPr>
        <p:spPr>
          <a:xfrm>
            <a:off x="1370013" y="1371600"/>
            <a:ext cx="7240587" cy="2286000"/>
          </a:xfrm>
        </p:spPr>
        <p:txBody>
          <a:bodyPr/>
          <a:lstStyle/>
          <a:p>
            <a:r>
              <a:rPr lang="en-US" altLang="en-US" sz="3600">
                <a:solidFill>
                  <a:srgbClr val="FFFF00"/>
                </a:solidFill>
              </a:rPr>
              <a:t>Frost Wedging</a:t>
            </a:r>
            <a:r>
              <a:rPr lang="en-US" altLang="en-US" sz="3600"/>
              <a:t> – splintering of rock caused by the expansion of water as it freezes in crevices and cracks.</a:t>
            </a:r>
          </a:p>
        </p:txBody>
      </p:sp>
      <p:pic>
        <p:nvPicPr>
          <p:cNvPr id="30724" name="Picture 4" descr="frost%20wedging">
            <a:extLst>
              <a:ext uri="{FF2B5EF4-FFF2-40B4-BE49-F238E27FC236}">
                <a16:creationId xmlns:a16="http://schemas.microsoft.com/office/drawing/2014/main" id="{F7F788DC-C77A-4DB7-8533-A1E9D5C30AC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90600" y="3581400"/>
            <a:ext cx="7770813" cy="2651125"/>
          </a:xfrm>
        </p:spPr>
      </p:pic>
      <p:sp>
        <p:nvSpPr>
          <p:cNvPr id="30726" name="Text Box 6">
            <a:extLst>
              <a:ext uri="{FF2B5EF4-FFF2-40B4-BE49-F238E27FC236}">
                <a16:creationId xmlns:a16="http://schemas.microsoft.com/office/drawing/2014/main" id="{8AB4B1BA-FFEC-4D79-B5C5-C1459CDAEF44}"/>
              </a:ext>
            </a:extLst>
          </p:cNvPr>
          <p:cNvSpPr txBox="1">
            <a:spLocks noChangeArrowheads="1"/>
          </p:cNvSpPr>
          <p:nvPr/>
        </p:nvSpPr>
        <p:spPr bwMode="auto">
          <a:xfrm>
            <a:off x="1355725" y="6461125"/>
            <a:ext cx="3838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http://www.uwsp.edu/geo/faculty/ozsvath/images/frost%20wedging.jpg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fade">
                                      <p:cBhvr>
                                        <p:cTn id="11" dur="2000"/>
                                        <p:tgtEl>
                                          <p:spTgt spid="307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726"/>
                                        </p:tgtEl>
                                        <p:attrNameLst>
                                          <p:attrName>style.visibility</p:attrName>
                                        </p:attrNameLst>
                                      </p:cBhvr>
                                      <p:to>
                                        <p:strVal val="visible"/>
                                      </p:to>
                                    </p:set>
                                    <p:animEffect transition="in" filter="fade">
                                      <p:cBhvr>
                                        <p:cTn id="14" dur="20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B3159DA-2690-41FA-9B91-BC19201648B8}"/>
              </a:ext>
            </a:extLst>
          </p:cNvPr>
          <p:cNvSpPr>
            <a:spLocks noGrp="1" noChangeArrowheads="1"/>
          </p:cNvSpPr>
          <p:nvPr>
            <p:ph type="title"/>
          </p:nvPr>
        </p:nvSpPr>
        <p:spPr>
          <a:xfrm>
            <a:off x="1370013" y="0"/>
            <a:ext cx="7772400" cy="838200"/>
          </a:xfrm>
        </p:spPr>
        <p:txBody>
          <a:bodyPr/>
          <a:lstStyle/>
          <a:p>
            <a:r>
              <a:rPr lang="en-US" altLang="en-US"/>
              <a:t>Frost Wedging</a:t>
            </a:r>
          </a:p>
        </p:txBody>
      </p:sp>
      <p:pic>
        <p:nvPicPr>
          <p:cNvPr id="9219" name="Picture 2">
            <a:extLst>
              <a:ext uri="{FF2B5EF4-FFF2-40B4-BE49-F238E27FC236}">
                <a16:creationId xmlns:a16="http://schemas.microsoft.com/office/drawing/2014/main" id="{31815F5F-AE18-4FD2-8BA5-22A2576E2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838" y="3581400"/>
            <a:ext cx="475297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a:extLst>
              <a:ext uri="{FF2B5EF4-FFF2-40B4-BE49-F238E27FC236}">
                <a16:creationId xmlns:a16="http://schemas.microsoft.com/office/drawing/2014/main" id="{C030E955-479C-40EF-9204-466462D06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57250"/>
            <a:ext cx="6038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427DC4E4-28D0-4BBC-86C0-29B299697815}"/>
              </a:ext>
            </a:extLst>
          </p:cNvPr>
          <p:cNvCxnSpPr>
            <a:cxnSpLocks/>
          </p:cNvCxnSpPr>
          <p:nvPr/>
        </p:nvCxnSpPr>
        <p:spPr bwMode="auto">
          <a:xfrm flipV="1">
            <a:off x="2057400" y="2133600"/>
            <a:ext cx="914400" cy="1447800"/>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sp>
        <p:nvSpPr>
          <p:cNvPr id="9222" name="TextBox 6">
            <a:extLst>
              <a:ext uri="{FF2B5EF4-FFF2-40B4-BE49-F238E27FC236}">
                <a16:creationId xmlns:a16="http://schemas.microsoft.com/office/drawing/2014/main" id="{02AB2779-44E6-4CAB-91E1-F9E7B0212F15}"/>
              </a:ext>
            </a:extLst>
          </p:cNvPr>
          <p:cNvSpPr txBox="1">
            <a:spLocks noChangeArrowheads="1"/>
          </p:cNvSpPr>
          <p:nvPr/>
        </p:nvSpPr>
        <p:spPr bwMode="auto">
          <a:xfrm>
            <a:off x="1370013" y="3465513"/>
            <a:ext cx="236378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000"/>
              <a:t>Water trickles into cracks and crevices in the rock. </a:t>
            </a:r>
          </a:p>
        </p:txBody>
      </p:sp>
      <p:cxnSp>
        <p:nvCxnSpPr>
          <p:cNvPr id="12" name="Straight Arrow Connector 11">
            <a:extLst>
              <a:ext uri="{FF2B5EF4-FFF2-40B4-BE49-F238E27FC236}">
                <a16:creationId xmlns:a16="http://schemas.microsoft.com/office/drawing/2014/main" id="{5388FE8C-1E39-4BA0-A70F-EAB3306899A4}"/>
              </a:ext>
            </a:extLst>
          </p:cNvPr>
          <p:cNvCxnSpPr/>
          <p:nvPr/>
        </p:nvCxnSpPr>
        <p:spPr bwMode="auto">
          <a:xfrm flipV="1">
            <a:off x="2570163" y="2419350"/>
            <a:ext cx="2820987" cy="2895600"/>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sp>
        <p:nvSpPr>
          <p:cNvPr id="9224" name="TextBox 17">
            <a:extLst>
              <a:ext uri="{FF2B5EF4-FFF2-40B4-BE49-F238E27FC236}">
                <a16:creationId xmlns:a16="http://schemas.microsoft.com/office/drawing/2014/main" id="{421E4554-8B37-4763-9BED-7E5110D933BC}"/>
              </a:ext>
            </a:extLst>
          </p:cNvPr>
          <p:cNvSpPr txBox="1">
            <a:spLocks noChangeArrowheads="1"/>
          </p:cNvSpPr>
          <p:nvPr/>
        </p:nvSpPr>
        <p:spPr bwMode="auto">
          <a:xfrm>
            <a:off x="1255713" y="5222875"/>
            <a:ext cx="22494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000"/>
              <a:t>As the water freezes, it expands forcing the rock to split apart.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333FC9F-AAC5-49B5-9549-C985BA91513F}"/>
              </a:ext>
            </a:extLst>
          </p:cNvPr>
          <p:cNvSpPr>
            <a:spLocks noGrp="1" noChangeArrowheads="1"/>
          </p:cNvSpPr>
          <p:nvPr>
            <p:ph type="title"/>
          </p:nvPr>
        </p:nvSpPr>
        <p:spPr>
          <a:xfrm>
            <a:off x="1370013" y="0"/>
            <a:ext cx="7772400" cy="1143000"/>
          </a:xfrm>
        </p:spPr>
        <p:txBody>
          <a:bodyPr/>
          <a:lstStyle/>
          <a:p>
            <a:r>
              <a:rPr lang="en-US" altLang="en-US" sz="4000" dirty="0"/>
              <a:t>Agents of Mechanical Weathering</a:t>
            </a:r>
          </a:p>
        </p:txBody>
      </p:sp>
      <p:sp>
        <p:nvSpPr>
          <p:cNvPr id="32771" name="Rectangle 3">
            <a:extLst>
              <a:ext uri="{FF2B5EF4-FFF2-40B4-BE49-F238E27FC236}">
                <a16:creationId xmlns:a16="http://schemas.microsoft.com/office/drawing/2014/main" id="{D58ABF03-4D78-497F-9ABC-7775E7DCA635}"/>
              </a:ext>
            </a:extLst>
          </p:cNvPr>
          <p:cNvSpPr>
            <a:spLocks noGrp="1" noChangeArrowheads="1"/>
          </p:cNvSpPr>
          <p:nvPr>
            <p:ph type="body" sz="half" idx="1"/>
          </p:nvPr>
        </p:nvSpPr>
        <p:spPr>
          <a:xfrm>
            <a:off x="1370013" y="1371600"/>
            <a:ext cx="4116387" cy="5105400"/>
          </a:xfrm>
        </p:spPr>
        <p:txBody>
          <a:bodyPr/>
          <a:lstStyle/>
          <a:p>
            <a:r>
              <a:rPr lang="en-US" altLang="en-US" sz="3600">
                <a:solidFill>
                  <a:srgbClr val="FFFF00"/>
                </a:solidFill>
              </a:rPr>
              <a:t>Thermal expansion and contraction –</a:t>
            </a:r>
          </a:p>
          <a:p>
            <a:pPr>
              <a:buFont typeface="Monotype Sorts"/>
              <a:buNone/>
            </a:pPr>
            <a:r>
              <a:rPr lang="en-US" altLang="en-US" sz="3600"/>
              <a:t>   repeated heating and cooling of materials cause rigid substances to crack and separate as they expand and contract.</a:t>
            </a:r>
          </a:p>
        </p:txBody>
      </p:sp>
      <p:pic>
        <p:nvPicPr>
          <p:cNvPr id="32775" name="Picture 7" descr="250px-Weathering_freeze_thaw_action_iceland">
            <a:extLst>
              <a:ext uri="{FF2B5EF4-FFF2-40B4-BE49-F238E27FC236}">
                <a16:creationId xmlns:a16="http://schemas.microsoft.com/office/drawing/2014/main" id="{005F8A71-E385-4BAE-BF47-94618B52126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78463" y="1219200"/>
            <a:ext cx="3665537" cy="5638800"/>
          </a:xfrm>
        </p:spPr>
      </p:pic>
      <p:sp>
        <p:nvSpPr>
          <p:cNvPr id="10245" name="Text Box 8">
            <a:extLst>
              <a:ext uri="{FF2B5EF4-FFF2-40B4-BE49-F238E27FC236}">
                <a16:creationId xmlns:a16="http://schemas.microsoft.com/office/drawing/2014/main" id="{8473A748-BBEA-41E2-BE64-0C1430C952AF}"/>
              </a:ext>
            </a:extLst>
          </p:cNvPr>
          <p:cNvSpPr txBox="1">
            <a:spLocks noChangeArrowheads="1"/>
          </p:cNvSpPr>
          <p:nvPr/>
        </p:nvSpPr>
        <p:spPr bwMode="auto">
          <a:xfrm>
            <a:off x="1279525" y="6384925"/>
            <a:ext cx="6427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55000"/>
              <a:buFont typeface="Monotype Sorts"/>
              <a:buChar char="l"/>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lr>
                <a:schemeClr val="accent2"/>
              </a:buClr>
              <a:buSzPct val="100000"/>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defRPr>
            </a:lvl9pPr>
          </a:lstStyle>
          <a:p>
            <a:pPr>
              <a:spcBef>
                <a:spcPct val="0"/>
              </a:spcBef>
              <a:buClrTx/>
              <a:buSzTx/>
              <a:buFontTx/>
              <a:buNone/>
            </a:pPr>
            <a:r>
              <a:rPr kumimoji="0" lang="en-US" altLang="en-US" sz="1000"/>
              <a:t>http://content.answers.com/main/content/wp/en-commons/thumb/d/dc/250px-Weathering_freeze_thaw_action_iceland.jpg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32775"/>
                                        </p:tgtEl>
                                        <p:attrNameLst>
                                          <p:attrName>style.visibility</p:attrName>
                                        </p:attrNameLst>
                                      </p:cBhvr>
                                      <p:to>
                                        <p:strVal val="visible"/>
                                      </p:to>
                                    </p:set>
                                    <p:anim calcmode="lin" valueType="num">
                                      <p:cBhvr>
                                        <p:cTn id="15" dur="1000" fill="hold"/>
                                        <p:tgtEl>
                                          <p:spTgt spid="32775"/>
                                        </p:tgtEl>
                                        <p:attrNameLst>
                                          <p:attrName>ppt_x</p:attrName>
                                        </p:attrNameLst>
                                      </p:cBhvr>
                                      <p:tavLst>
                                        <p:tav tm="0">
                                          <p:val>
                                            <p:strVal val="#ppt_x-.2"/>
                                          </p:val>
                                        </p:tav>
                                        <p:tav tm="100000">
                                          <p:val>
                                            <p:strVal val="#ppt_x"/>
                                          </p:val>
                                        </p:tav>
                                      </p:tavLst>
                                    </p:anim>
                                    <p:anim calcmode="lin" valueType="num">
                                      <p:cBhvr>
                                        <p:cTn id="16" dur="1000" fill="hold"/>
                                        <p:tgtEl>
                                          <p:spTgt spid="3277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04DE738-6383-46C4-93CB-21CFDA68E507}"/>
              </a:ext>
            </a:extLst>
          </p:cNvPr>
          <p:cNvSpPr>
            <a:spLocks noGrp="1" noChangeArrowheads="1"/>
          </p:cNvSpPr>
          <p:nvPr>
            <p:ph type="title"/>
          </p:nvPr>
        </p:nvSpPr>
        <p:spPr>
          <a:xfrm>
            <a:off x="1370013" y="0"/>
            <a:ext cx="7772400" cy="1143000"/>
          </a:xfrm>
        </p:spPr>
        <p:txBody>
          <a:bodyPr/>
          <a:lstStyle/>
          <a:p>
            <a:r>
              <a:rPr lang="en-US" altLang="en-US" sz="4000" dirty="0"/>
              <a:t>Agents of Mechanical Weathering</a:t>
            </a:r>
          </a:p>
        </p:txBody>
      </p:sp>
      <p:sp>
        <p:nvSpPr>
          <p:cNvPr id="33795" name="Rectangle 3">
            <a:extLst>
              <a:ext uri="{FF2B5EF4-FFF2-40B4-BE49-F238E27FC236}">
                <a16:creationId xmlns:a16="http://schemas.microsoft.com/office/drawing/2014/main" id="{2E37C80B-15E0-4BF9-85F4-96984F92A7C3}"/>
              </a:ext>
            </a:extLst>
          </p:cNvPr>
          <p:cNvSpPr>
            <a:spLocks noGrp="1" noChangeArrowheads="1"/>
          </p:cNvSpPr>
          <p:nvPr>
            <p:ph type="body" sz="half" idx="1"/>
          </p:nvPr>
        </p:nvSpPr>
        <p:spPr>
          <a:xfrm>
            <a:off x="1370013" y="1371600"/>
            <a:ext cx="7240587" cy="2286000"/>
          </a:xfrm>
        </p:spPr>
        <p:txBody>
          <a:bodyPr/>
          <a:lstStyle/>
          <a:p>
            <a:r>
              <a:rPr lang="en-US" altLang="en-US" sz="3600">
                <a:solidFill>
                  <a:srgbClr val="FFFF00"/>
                </a:solidFill>
              </a:rPr>
              <a:t>Exfoliation</a:t>
            </a:r>
            <a:r>
              <a:rPr lang="en-US" altLang="en-US" sz="3600"/>
              <a:t> – Underlying rock layers expand causing the outer layers to split due to pressure. </a:t>
            </a:r>
          </a:p>
          <a:p>
            <a:r>
              <a:rPr lang="en-US" altLang="en-US" sz="3600"/>
              <a:t>This causes the rigid upper layers to crack and sections to slide off (similar to peeling of outer skin layers after a sunburn).  The expanding layers often form a dome.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theme/theme1.xml><?xml version="1.0" encoding="utf-8"?>
<a:theme xmlns:a="http://schemas.openxmlformats.org/drawingml/2006/main" name="Bedrock">
  <a:themeElements>
    <a:clrScheme name="Bedrock 1">
      <a:dk1>
        <a:srgbClr val="393939"/>
      </a:dk1>
      <a:lt1>
        <a:srgbClr val="EAEAEA"/>
      </a:lt1>
      <a:dk2>
        <a:srgbClr val="336699"/>
      </a:dk2>
      <a:lt2>
        <a:srgbClr val="FFFFFF"/>
      </a:lt2>
      <a:accent1>
        <a:srgbClr val="009999"/>
      </a:accent1>
      <a:accent2>
        <a:srgbClr val="003366"/>
      </a:accent2>
      <a:accent3>
        <a:srgbClr val="ADB8CA"/>
      </a:accent3>
      <a:accent4>
        <a:srgbClr val="C8C8C8"/>
      </a:accent4>
      <a:accent5>
        <a:srgbClr val="AACACA"/>
      </a:accent5>
      <a:accent6>
        <a:srgbClr val="002D5C"/>
      </a:accent6>
      <a:hlink>
        <a:srgbClr val="990066"/>
      </a:hlink>
      <a:folHlink>
        <a:srgbClr val="CBCBCB"/>
      </a:folHlink>
    </a:clrScheme>
    <a:fontScheme name="Bedroc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drock 1">
        <a:dk1>
          <a:srgbClr val="393939"/>
        </a:dk1>
        <a:lt1>
          <a:srgbClr val="EAEAEA"/>
        </a:lt1>
        <a:dk2>
          <a:srgbClr val="336699"/>
        </a:dk2>
        <a:lt2>
          <a:srgbClr val="FFFFFF"/>
        </a:lt2>
        <a:accent1>
          <a:srgbClr val="009999"/>
        </a:accent1>
        <a:accent2>
          <a:srgbClr val="003366"/>
        </a:accent2>
        <a:accent3>
          <a:srgbClr val="ADB8CA"/>
        </a:accent3>
        <a:accent4>
          <a:srgbClr val="C8C8C8"/>
        </a:accent4>
        <a:accent5>
          <a:srgbClr val="AACACA"/>
        </a:accent5>
        <a:accent6>
          <a:srgbClr val="002D5C"/>
        </a:accent6>
        <a:hlink>
          <a:srgbClr val="990066"/>
        </a:hlink>
        <a:folHlink>
          <a:srgbClr val="CBCBCB"/>
        </a:folHlink>
      </a:clrScheme>
      <a:clrMap bg1="dk2" tx1="lt1" bg2="dk1" tx2="lt2" accent1="accent1" accent2="accent2" accent3="accent3" accent4="accent4" accent5="accent5" accent6="accent6" hlink="hlink" folHlink="folHlink"/>
    </a:extraClrScheme>
    <a:extraClrScheme>
      <a:clrScheme name="Bedrock 2">
        <a:dk1>
          <a:srgbClr val="003366"/>
        </a:dk1>
        <a:lt1>
          <a:srgbClr val="FFFFFF"/>
        </a:lt1>
        <a:dk2>
          <a:srgbClr val="336699"/>
        </a:dk2>
        <a:lt2>
          <a:srgbClr val="868686"/>
        </a:lt2>
        <a:accent1>
          <a:srgbClr val="6699FF"/>
        </a:accent1>
        <a:accent2>
          <a:srgbClr val="0066CC"/>
        </a:accent2>
        <a:accent3>
          <a:srgbClr val="FFFFFF"/>
        </a:accent3>
        <a:accent4>
          <a:srgbClr val="002A56"/>
        </a:accent4>
        <a:accent5>
          <a:srgbClr val="B8CAFF"/>
        </a:accent5>
        <a:accent6>
          <a:srgbClr val="005CB9"/>
        </a:accent6>
        <a:hlink>
          <a:srgbClr val="66CCFF"/>
        </a:hlink>
        <a:folHlink>
          <a:srgbClr val="CCECFF"/>
        </a:folHlink>
      </a:clrScheme>
      <a:clrMap bg1="lt1" tx1="dk1" bg2="lt2" tx2="dk2" accent1="accent1" accent2="accent2" accent3="accent3" accent4="accent4" accent5="accent5" accent6="accent6" hlink="hlink" folHlink="folHlink"/>
    </a:extraClrScheme>
    <a:extraClrScheme>
      <a:clrScheme name="Bedrock 3">
        <a:dk1>
          <a:srgbClr val="000000"/>
        </a:dk1>
        <a:lt1>
          <a:srgbClr val="FFFFFF"/>
        </a:lt1>
        <a:dk2>
          <a:srgbClr val="000000"/>
        </a:dk2>
        <a:lt2>
          <a:srgbClr val="868686"/>
        </a:lt2>
        <a:accent1>
          <a:srgbClr val="969696"/>
        </a:accent1>
        <a:accent2>
          <a:srgbClr val="5F5F5F"/>
        </a:accent2>
        <a:accent3>
          <a:srgbClr val="FFFFFF"/>
        </a:accent3>
        <a:accent4>
          <a:srgbClr val="000000"/>
        </a:accent4>
        <a:accent5>
          <a:srgbClr val="C9C9C9"/>
        </a:accent5>
        <a:accent6>
          <a:srgbClr val="555555"/>
        </a:accent6>
        <a:hlink>
          <a:srgbClr val="EAEAEA"/>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Office\Templates\TEMPLATE\DESIGNS\BEDROCK.POT</Template>
  <TotalTime>17158</TotalTime>
  <Words>1534</Words>
  <Application>Microsoft Office PowerPoint</Application>
  <PresentationFormat>On-screen Show (4:3)</PresentationFormat>
  <Paragraphs>161</Paragraphs>
  <Slides>50</Slides>
  <Notes>1</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Times New Roman</vt:lpstr>
      <vt:lpstr>Arial</vt:lpstr>
      <vt:lpstr>Monotype Sorts</vt:lpstr>
      <vt:lpstr>Calibri</vt:lpstr>
      <vt:lpstr>Comic Sans MS</vt:lpstr>
      <vt:lpstr>Bedrock</vt:lpstr>
      <vt:lpstr>Sedimentary Rock  Formation</vt:lpstr>
      <vt:lpstr>How are sedimentary rocks formed?</vt:lpstr>
      <vt:lpstr>Weathering</vt:lpstr>
      <vt:lpstr>Weathering</vt:lpstr>
      <vt:lpstr>Agents of Mechanical Weathering</vt:lpstr>
      <vt:lpstr>Agents of Mechanical Weathering</vt:lpstr>
      <vt:lpstr>Frost Wedging</vt:lpstr>
      <vt:lpstr>Agents of Mechanical Weathering</vt:lpstr>
      <vt:lpstr>Agents of Mechanical Weathering</vt:lpstr>
      <vt:lpstr>Dome Exfoliation</vt:lpstr>
      <vt:lpstr>Processes and Agents of Mechanical Weathering</vt:lpstr>
      <vt:lpstr>Wind Abrasion</vt:lpstr>
      <vt:lpstr>Wind and Water Abrasion</vt:lpstr>
      <vt:lpstr>PowerPoint Presentation</vt:lpstr>
      <vt:lpstr>Agents of Mechanical Weathering</vt:lpstr>
      <vt:lpstr>Plant Wedging</vt:lpstr>
      <vt:lpstr>Plant Wedging</vt:lpstr>
      <vt:lpstr>Agents of Chemical Weathering</vt:lpstr>
      <vt:lpstr>Agents of Chemical Weathering</vt:lpstr>
      <vt:lpstr>Limestone cave feature as a   result of dissolution</vt:lpstr>
      <vt:lpstr>Agents of Chemical Weathering</vt:lpstr>
      <vt:lpstr>Pyrite Oxidation</vt:lpstr>
      <vt:lpstr>Processes of Chemical Weathering</vt:lpstr>
      <vt:lpstr>Feldspar Hydrolysis</vt:lpstr>
      <vt:lpstr>Factors in Chemical Weathering</vt:lpstr>
      <vt:lpstr>What is the end result of weathering?</vt:lpstr>
      <vt:lpstr>Step 2: Erosion</vt:lpstr>
      <vt:lpstr>Erosion Transport Agents or Forces</vt:lpstr>
      <vt:lpstr>Erosion Transport Agent: Water</vt:lpstr>
      <vt:lpstr>Moving Water</vt:lpstr>
      <vt:lpstr>Stream Erosion and Deposition</vt:lpstr>
      <vt:lpstr>Ocean Dynamics</vt:lpstr>
      <vt:lpstr>Glaciers</vt:lpstr>
      <vt:lpstr>Glaciers</vt:lpstr>
      <vt:lpstr>Wind Transport of Sediments</vt:lpstr>
      <vt:lpstr>Wind Transport of Dust</vt:lpstr>
      <vt:lpstr>Transport by Gravity</vt:lpstr>
      <vt:lpstr>Transport by Gravity</vt:lpstr>
      <vt:lpstr>Transport by Gravity</vt:lpstr>
      <vt:lpstr>Deposition</vt:lpstr>
      <vt:lpstr>Deposition continued</vt:lpstr>
      <vt:lpstr>Deposition Formation</vt:lpstr>
      <vt:lpstr>Deposition Formation</vt:lpstr>
      <vt:lpstr>Step 4: Lithification</vt:lpstr>
      <vt:lpstr>Compacting</vt:lpstr>
      <vt:lpstr>Compacting continued</vt:lpstr>
      <vt:lpstr>Cementing</vt:lpstr>
      <vt:lpstr>Characteristics of Sedimentary Rock</vt:lpstr>
      <vt:lpstr>PowerPoint Presentation</vt:lpstr>
      <vt:lpstr>Weathering Tutorial</vt:lpstr>
    </vt:vector>
  </TitlesOfParts>
  <Company>PGCC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Weathering and Erosion</dc:title>
  <dc:creator>PGCC</dc:creator>
  <cp:lastModifiedBy>Brown, Jasmine</cp:lastModifiedBy>
  <cp:revision>56</cp:revision>
  <dcterms:created xsi:type="dcterms:W3CDTF">2001-09-25T13:36:32Z</dcterms:created>
  <dcterms:modified xsi:type="dcterms:W3CDTF">2018-09-28T21:44:58Z</dcterms:modified>
</cp:coreProperties>
</file>